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96" r:id="rId2"/>
    <p:sldId id="2540" r:id="rId3"/>
    <p:sldId id="2567" r:id="rId4"/>
    <p:sldId id="2599" r:id="rId5"/>
    <p:sldId id="2560" r:id="rId6"/>
    <p:sldId id="2571" r:id="rId7"/>
    <p:sldId id="2565" r:id="rId8"/>
    <p:sldId id="2600" r:id="rId9"/>
    <p:sldId id="2597" r:id="rId10"/>
    <p:sldId id="259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955"/>
    <a:srgbClr val="51A7E0"/>
    <a:srgbClr val="5DAAB0"/>
    <a:srgbClr val="3B7579"/>
    <a:srgbClr val="AAD3D6"/>
    <a:srgbClr val="418287"/>
    <a:srgbClr val="DFE3E9"/>
    <a:srgbClr val="1F1F26"/>
    <a:srgbClr val="D6DBE2"/>
    <a:srgbClr val="CCD2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7847" autoAdjust="0"/>
  </p:normalViewPr>
  <p:slideViewPr>
    <p:cSldViewPr snapToGrid="0" snapToObjects="1" showGuides="1">
      <p:cViewPr varScale="1">
        <p:scale>
          <a:sx n="68" d="100"/>
          <a:sy n="68" d="100"/>
        </p:scale>
        <p:origin x="1272" y="53"/>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5/31/2021</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5/31/2021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cbi.nlm.nih.gov/pmc/articles/PMC5970452/"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kaspersky.com/about/press-releases/2016_kaspersky-lab-study-proves-smartphones-distract-us-and-make-us-less-efficient-at-wor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a:t>
            </a:fld>
            <a:endParaRPr lang="en-US" dirty="0"/>
          </a:p>
        </p:txBody>
      </p:sp>
    </p:spTree>
    <p:extLst>
      <p:ext uri="{BB962C8B-B14F-4D97-AF65-F5344CB8AC3E}">
        <p14:creationId xmlns:p14="http://schemas.microsoft.com/office/powerpoint/2010/main" val="500189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31F20"/>
                </a:solidFill>
                <a:effectLst/>
                <a:latin typeface="Proxima Nova"/>
              </a:rPr>
              <a:t>There’s some debate in the medical community as to whether phone overuse is an addiction or impulse control issue.</a:t>
            </a:r>
          </a:p>
          <a:p>
            <a:pPr algn="l"/>
            <a:r>
              <a:rPr lang="en-US" b="0" i="0" dirty="0">
                <a:solidFill>
                  <a:srgbClr val="231F20"/>
                </a:solidFill>
                <a:effectLst/>
                <a:latin typeface="Proxima Nova"/>
              </a:rPr>
              <a:t>There are, however, a lot of similarities between phone overuse and other behavioral addictions, like compulsive gambling.</a:t>
            </a:r>
          </a:p>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733998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1F20"/>
                </a:solidFill>
                <a:effectLst/>
                <a:latin typeface="Proxima Nova"/>
              </a:rPr>
              <a:t>It’s easy to feel like </a:t>
            </a:r>
            <a:r>
              <a:rPr lang="en-US" b="0" i="1" dirty="0">
                <a:solidFill>
                  <a:srgbClr val="231F20"/>
                </a:solidFill>
                <a:effectLst/>
                <a:latin typeface="Proxima Nova"/>
              </a:rPr>
              <a:t>you’re</a:t>
            </a:r>
            <a:r>
              <a:rPr lang="en-US" b="0" i="0" dirty="0">
                <a:solidFill>
                  <a:srgbClr val="231F20"/>
                </a:solidFill>
                <a:effectLst/>
                <a:latin typeface="Proxima Nova"/>
              </a:rPr>
              <a:t> the one who’s lost when you can’t find your phone. So, how do you know whether your attachment to your phone is just a 21st century cultural phenomenon or a genuine, life-altering addiction?</a:t>
            </a:r>
            <a:endParaRPr lang="en-US" dirty="0"/>
          </a:p>
          <a:p>
            <a:r>
              <a:rPr lang="en-US" b="0" i="0" dirty="0">
                <a:solidFill>
                  <a:srgbClr val="222222"/>
                </a:solidFill>
                <a:effectLst/>
                <a:latin typeface="Indy Serif"/>
              </a:rPr>
              <a:t>Smartphone addiction is so widely accepted that there’s even3 phobias related to smartphones!</a:t>
            </a:r>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4</a:t>
            </a:fld>
            <a:endParaRPr lang="en-US" dirty="0"/>
          </a:p>
        </p:txBody>
      </p:sp>
    </p:spTree>
    <p:extLst>
      <p:ext uri="{BB962C8B-B14F-4D97-AF65-F5344CB8AC3E}">
        <p14:creationId xmlns:p14="http://schemas.microsoft.com/office/powerpoint/2010/main" val="4223597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dirty="0">
                <a:solidFill>
                  <a:srgbClr val="231F20"/>
                </a:solidFill>
                <a:effectLst/>
                <a:latin typeface="+mj-lt"/>
              </a:rPr>
              <a:t>Teenagers tend to overuse their phones more than other age groups. Studies show the earlier a teen starts using a phone, the higher the risk of problematic use patterns.</a:t>
            </a:r>
          </a:p>
          <a:p>
            <a:r>
              <a:rPr lang="en-US" sz="1200" b="0" i="0" u="none" dirty="0">
                <a:solidFill>
                  <a:srgbClr val="121212"/>
                </a:solidFill>
                <a:effectLst/>
                <a:latin typeface="+mj-lt"/>
              </a:rPr>
              <a:t>In the teenage years, the persons identity is being formed and social media uses techniques to keep them interacting and engaging.</a:t>
            </a:r>
          </a:p>
          <a:p>
            <a:pPr algn="l">
              <a:buFont typeface="Arial" panose="020B0604020202020204" pitchFamily="34" charset="0"/>
              <a:buChar char="•"/>
            </a:pPr>
            <a:r>
              <a:rPr lang="en-US" sz="1200" b="1" i="0" u="none" dirty="0">
                <a:solidFill>
                  <a:srgbClr val="333333"/>
                </a:solidFill>
                <a:effectLst/>
                <a:latin typeface="+mj-lt"/>
              </a:rPr>
              <a:t>Depression Rates and Suicide Risk:</a:t>
            </a:r>
            <a:r>
              <a:rPr lang="en-US" sz="1200" b="0" i="0" u="none" dirty="0">
                <a:solidFill>
                  <a:srgbClr val="333333"/>
                </a:solidFill>
                <a:effectLst/>
                <a:latin typeface="+mj-lt"/>
              </a:rPr>
              <a:t> The risk of </a:t>
            </a:r>
            <a:r>
              <a:rPr lang="en-US" sz="1200" b="0" i="0" u="sng" strike="noStrike" dirty="0">
                <a:solidFill>
                  <a:schemeClr val="bg1">
                    <a:lumMod val="85000"/>
                  </a:schemeClr>
                </a:solidFill>
                <a:effectLst/>
                <a:latin typeface="+mj-lt"/>
                <a:hlinkClick r:id="rId3">
                  <a:extLst>
                    <a:ext uri="{A12FA001-AC4F-418D-AE19-62706E023703}">
                      <ahyp:hlinkClr xmlns:ahyp="http://schemas.microsoft.com/office/drawing/2018/hyperlinkcolor" val="tx"/>
                    </a:ext>
                  </a:extLst>
                </a:hlinkClick>
              </a:rPr>
              <a:t>depression</a:t>
            </a:r>
            <a:r>
              <a:rPr lang="en-US" sz="1200" b="0" i="0" u="none" dirty="0">
                <a:solidFill>
                  <a:srgbClr val="333333"/>
                </a:solidFill>
                <a:effectLst/>
                <a:latin typeface="+mj-lt"/>
              </a:rPr>
              <a:t> appears to go up with smartphone use. The occurrence of depression and suicide is at an all-time high, and some healthcare professionals are pointing to smartphones as the cause of this surge in mental health concerns. These issues are particularly alarming among teenagers.</a:t>
            </a:r>
          </a:p>
          <a:p>
            <a:pPr algn="l">
              <a:buFont typeface="Arial" panose="020B0604020202020204" pitchFamily="34" charset="0"/>
              <a:buChar char="•"/>
            </a:pPr>
            <a:r>
              <a:rPr lang="en-US" sz="1200" b="1" i="0" u="none" dirty="0">
                <a:solidFill>
                  <a:srgbClr val="333333"/>
                </a:solidFill>
                <a:effectLst/>
                <a:latin typeface="+mj-lt"/>
              </a:rPr>
              <a:t>Poor Attention Spans:</a:t>
            </a:r>
            <a:r>
              <a:rPr lang="en-US" sz="1200" b="0" i="0" u="none" dirty="0">
                <a:solidFill>
                  <a:srgbClr val="333333"/>
                </a:solidFill>
                <a:effectLst/>
                <a:latin typeface="+mj-lt"/>
              </a:rPr>
              <a:t> Smartphones have a constant, never-ending flow of information that has taken a toll on attention spans. As a result, the prevalence of ADD-like symptoms is on the rise.</a:t>
            </a:r>
          </a:p>
          <a:p>
            <a:pPr algn="l">
              <a:buFont typeface="Arial" panose="020B0604020202020204" pitchFamily="34" charset="0"/>
              <a:buChar char="•"/>
            </a:pPr>
            <a:r>
              <a:rPr lang="en-US" sz="1200" b="1" i="0" u="none" dirty="0">
                <a:solidFill>
                  <a:srgbClr val="333333"/>
                </a:solidFill>
                <a:effectLst/>
                <a:latin typeface="+mj-lt"/>
              </a:rPr>
              <a:t>Productivity Interference:</a:t>
            </a:r>
            <a:r>
              <a:rPr lang="en-US" sz="1200" b="0" i="0" u="none" dirty="0">
                <a:solidFill>
                  <a:srgbClr val="333333"/>
                </a:solidFill>
                <a:effectLst/>
                <a:latin typeface="+mj-lt"/>
              </a:rPr>
              <a:t> Smartphone usage impacts </a:t>
            </a:r>
            <a:r>
              <a:rPr lang="en-US" sz="1200" b="0" i="0" u="none" strike="noStrike" dirty="0">
                <a:solidFill>
                  <a:srgbClr val="0E4D97"/>
                </a:solidFill>
                <a:effectLst/>
                <a:latin typeface="+mj-lt"/>
                <a:hlinkClick r:id="rId4"/>
              </a:rPr>
              <a:t>productivity in the workplace</a:t>
            </a:r>
            <a:r>
              <a:rPr lang="en-US" sz="1200" b="0" i="0" u="none" dirty="0">
                <a:solidFill>
                  <a:srgbClr val="333333"/>
                </a:solidFill>
                <a:effectLst/>
                <a:latin typeface="+mj-lt"/>
              </a:rPr>
              <a:t> and also affects a student’s study time. It’s impossible to put a number on the lost work hours that occur each day due to cell phone usage. But many employers and schools are seeing the problem and implementing bans on smartphones.</a:t>
            </a:r>
          </a:p>
          <a:p>
            <a:pPr algn="l">
              <a:buFont typeface="Arial" panose="020B0604020202020204" pitchFamily="34" charset="0"/>
              <a:buChar char="•"/>
            </a:pPr>
            <a:r>
              <a:rPr lang="en-US" sz="1200" b="1" i="0" u="none" dirty="0">
                <a:solidFill>
                  <a:srgbClr val="333333"/>
                </a:solidFill>
                <a:effectLst/>
                <a:latin typeface="+mj-lt"/>
              </a:rPr>
              <a:t>Tech Neck Pain:</a:t>
            </a:r>
            <a:r>
              <a:rPr lang="en-US" sz="1200" b="0" i="0" u="none" dirty="0">
                <a:solidFill>
                  <a:srgbClr val="333333"/>
                </a:solidFill>
                <a:effectLst/>
                <a:latin typeface="+mj-lt"/>
              </a:rPr>
              <a:t> There is a term in the medical industry now: “tech neck.” The position of hunching over a smartphone for 8 – 10 hours a day takes a toll on physical health. Sitting with the head down puts stress and pressure on the back and spine, which is bad for posture and increases the risk of neck and back issues.</a:t>
            </a:r>
          </a:p>
          <a:p>
            <a:pPr algn="l">
              <a:buFont typeface="Arial" panose="020B0604020202020204" pitchFamily="34" charset="0"/>
              <a:buChar char="•"/>
            </a:pPr>
            <a:r>
              <a:rPr lang="en-US" sz="1200" b="1" i="0" u="none" dirty="0">
                <a:solidFill>
                  <a:srgbClr val="333333"/>
                </a:solidFill>
                <a:effectLst/>
                <a:latin typeface="+mj-lt"/>
              </a:rPr>
              <a:t>Sleep Issues:</a:t>
            </a:r>
            <a:r>
              <a:rPr lang="en-US" sz="1200" b="0" i="0" u="none" dirty="0">
                <a:solidFill>
                  <a:srgbClr val="333333"/>
                </a:solidFill>
                <a:effectLst/>
                <a:latin typeface="+mj-lt"/>
              </a:rPr>
              <a:t> It might seem harmless to scroll a smartphone in bed, but this activity has an impact on sleep patterns. One of the worst things you can do for your sleep is to expose your brain to blue light right before it’s time to sleep. As a result, sleep quality drops, which can have a domino effect on overall health.</a:t>
            </a:r>
          </a:p>
          <a:p>
            <a:endParaRPr lang="en-US" sz="1200" b="0" i="0" u="none" dirty="0">
              <a:solidFill>
                <a:srgbClr val="231F20"/>
              </a:solidFill>
              <a:effectLst/>
              <a:latin typeface="+mj-lt"/>
            </a:endParaRPr>
          </a:p>
          <a:p>
            <a:r>
              <a:rPr lang="en-US" sz="1200" b="0" i="0" u="none" dirty="0">
                <a:solidFill>
                  <a:srgbClr val="222222"/>
                </a:solidFill>
                <a:effectLst/>
                <a:latin typeface="+mj-lt"/>
              </a:rPr>
              <a:t>Most of us are aware that our smartphone use is making us depressed, anxious, narcissistic, lonely and insecure</a:t>
            </a:r>
            <a:r>
              <a:rPr lang="en-US" sz="1200" b="0" i="0" u="none" dirty="0">
                <a:solidFill>
                  <a:srgbClr val="231F20"/>
                </a:solidFill>
                <a:effectLst/>
                <a:latin typeface="+mj-lt"/>
              </a:rPr>
              <a:t>. Yet, we still do it. WHY?</a:t>
            </a:r>
          </a:p>
          <a:p>
            <a:endParaRPr lang="en-US" sz="1200" u="none" dirty="0">
              <a:latin typeface="+mj-lt"/>
            </a:endParaRPr>
          </a:p>
        </p:txBody>
      </p:sp>
      <p:sp>
        <p:nvSpPr>
          <p:cNvPr id="4" name="Slide Number Placeholder 3"/>
          <p:cNvSpPr>
            <a:spLocks noGrp="1"/>
          </p:cNvSpPr>
          <p:nvPr>
            <p:ph type="sldNum" sz="quarter" idx="5"/>
          </p:nvPr>
        </p:nvSpPr>
        <p:spPr/>
        <p:txBody>
          <a:bodyPr/>
          <a:lstStyle/>
          <a:p>
            <a:fld id="{3CFA0038-7055-434C-B6C4-B8C69565C600}" type="slidenum">
              <a:rPr lang="en-US" smtClean="0"/>
              <a:t>5</a:t>
            </a:fld>
            <a:endParaRPr lang="en-US" dirty="0"/>
          </a:p>
        </p:txBody>
      </p:sp>
    </p:spTree>
    <p:extLst>
      <p:ext uri="{BB962C8B-B14F-4D97-AF65-F5344CB8AC3E}">
        <p14:creationId xmlns:p14="http://schemas.microsoft.com/office/powerpoint/2010/main" val="394791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1F20"/>
                </a:solidFill>
                <a:effectLst/>
                <a:latin typeface="Proxima Nova"/>
              </a:rPr>
              <a:t>For many people, social interaction stimulates the release of dopamine and oxytocin. </a:t>
            </a:r>
            <a:r>
              <a:rPr lang="en-US" b="0" i="0" dirty="0">
                <a:solidFill>
                  <a:srgbClr val="383838"/>
                </a:solidFill>
                <a:effectLst/>
                <a:latin typeface="Libre Baskerville"/>
              </a:rPr>
              <a:t>These chemicals also create a sense of belonging and attachment.</a:t>
            </a:r>
            <a:endParaRPr lang="en-US" b="0" i="0" dirty="0">
              <a:solidFill>
                <a:srgbClr val="231F20"/>
              </a:solidFill>
              <a:effectLst/>
              <a:latin typeface="Proxima Nova"/>
            </a:endParaRPr>
          </a:p>
          <a:p>
            <a:r>
              <a:rPr lang="en-US" b="0" i="0" dirty="0">
                <a:solidFill>
                  <a:srgbClr val="231F20"/>
                </a:solidFill>
                <a:effectLst/>
                <a:latin typeface="Proxima Nova"/>
              </a:rPr>
              <a:t>Humans are very SOCIAL we need to connect and watch and learn from each other. </a:t>
            </a:r>
            <a:r>
              <a:rPr lang="en-US" b="0" i="0" dirty="0">
                <a:solidFill>
                  <a:srgbClr val="383838"/>
                </a:solidFill>
                <a:effectLst/>
                <a:latin typeface="Libre Baskerville"/>
              </a:rPr>
              <a:t>It is our second nature to copy, imitate and explore the difference as we try to become a better or different self. Phones help us do that.  </a:t>
            </a:r>
          </a:p>
          <a:p>
            <a:r>
              <a:rPr lang="en-US" b="0" i="0" dirty="0">
                <a:solidFill>
                  <a:srgbClr val="000000"/>
                </a:solidFill>
                <a:effectLst/>
                <a:latin typeface="Open Sans" panose="020B0606030504020204" pitchFamily="34" charset="0"/>
              </a:rPr>
              <a:t>Every time you make that gentle swiping motion with your thumb to refresh your feed, you are pulling the lever of the slot machine hoping that the next image, the next post, the next email will give you that oh-so-pleasurable dopamine hit</a:t>
            </a:r>
            <a:endParaRPr lang="en-US" b="0" i="0" dirty="0">
              <a:solidFill>
                <a:srgbClr val="383838"/>
              </a:solidFill>
              <a:effectLst/>
              <a:latin typeface="Libre Baskerville"/>
            </a:endParaRPr>
          </a:p>
          <a:p>
            <a:r>
              <a:rPr lang="en-US" b="0" i="0" dirty="0">
                <a:solidFill>
                  <a:srgbClr val="383838"/>
                </a:solidFill>
                <a:effectLst/>
                <a:latin typeface="Libre Baskerville"/>
              </a:rPr>
              <a:t>Through searching, we become knowledgeable (even if we lack wisdom). </a:t>
            </a:r>
          </a:p>
          <a:p>
            <a:r>
              <a:rPr lang="en-US" b="0" i="0" dirty="0">
                <a:solidFill>
                  <a:srgbClr val="231F20"/>
                </a:solidFill>
                <a:effectLst/>
                <a:latin typeface="Proxima Nova"/>
              </a:rPr>
              <a:t>Becomes a part of an extended self and it is very stressing to lose that.</a:t>
            </a:r>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6</a:t>
            </a:fld>
            <a:endParaRPr lang="en-US" dirty="0"/>
          </a:p>
        </p:txBody>
      </p:sp>
    </p:spTree>
    <p:extLst>
      <p:ext uri="{BB962C8B-B14F-4D97-AF65-F5344CB8AC3E}">
        <p14:creationId xmlns:p14="http://schemas.microsoft.com/office/powerpoint/2010/main" val="54191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1F20"/>
                </a:solidFill>
                <a:effectLst/>
                <a:latin typeface="Proxima Nova"/>
              </a:rPr>
              <a:t>Knowing what’s truly bothering you could help reduce your need to compulsively text, buy, pin, tweet, swipe, or post.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85000"/>
                  </a:schemeClr>
                </a:solidFill>
                <a:effectLst/>
                <a:latin typeface="Proxima Nova"/>
              </a:rPr>
              <a:t>People who compulsively use cell phones may be trying to avoid issues in their lives that feel too difficult or complicated to resolve.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85000"/>
                  </a:schemeClr>
                </a:solidFill>
                <a:effectLst/>
                <a:latin typeface="Proxima Nova"/>
              </a:rPr>
              <a:t>Other practical tips are: </a:t>
            </a:r>
          </a:p>
          <a:p>
            <a:pPr marL="171450" indent="-171450">
              <a:buFont typeface="Arial" panose="020B0604020202020204" pitchFamily="34" charset="0"/>
              <a:buChar char="•"/>
            </a:pPr>
            <a:r>
              <a:rPr lang="en-US" dirty="0">
                <a:solidFill>
                  <a:schemeClr val="bg1">
                    <a:lumMod val="85000"/>
                  </a:schemeClr>
                </a:solidFill>
              </a:rPr>
              <a:t>Remove time-consuming apps from your phone and access them through a device you don’t carry with you all day.</a:t>
            </a:r>
          </a:p>
          <a:p>
            <a:pPr marL="171450" indent="-171450">
              <a:buFont typeface="Arial" panose="020B0604020202020204" pitchFamily="34" charset="0"/>
              <a:buChar char="•"/>
            </a:pPr>
            <a:r>
              <a:rPr lang="en-US" dirty="0">
                <a:solidFill>
                  <a:schemeClr val="bg1">
                    <a:lumMod val="85000"/>
                  </a:schemeClr>
                </a:solidFill>
              </a:rPr>
              <a:t>Change your settings to eliminate push notifications and other disruptive alerts.</a:t>
            </a:r>
          </a:p>
          <a:p>
            <a:pPr marL="171450" indent="-171450">
              <a:buFont typeface="Arial" panose="020B0604020202020204" pitchFamily="34" charset="0"/>
              <a:buChar char="•"/>
            </a:pPr>
            <a:r>
              <a:rPr lang="en-US" dirty="0">
                <a:solidFill>
                  <a:schemeClr val="bg1">
                    <a:lumMod val="85000"/>
                  </a:schemeClr>
                </a:solidFill>
              </a:rPr>
              <a:t>Place some barriers around your phone use that force you to think about what you’re doing. For example, you could create lock screen questions, like “Why now?” and “What for?”</a:t>
            </a:r>
          </a:p>
          <a:p>
            <a:pPr marL="171450" indent="-171450">
              <a:buFont typeface="Arial" panose="020B0604020202020204" pitchFamily="34" charset="0"/>
              <a:buChar char="•"/>
            </a:pPr>
            <a:r>
              <a:rPr lang="en-US" dirty="0">
                <a:solidFill>
                  <a:schemeClr val="bg1">
                    <a:lumMod val="85000"/>
                  </a:schemeClr>
                </a:solidFill>
              </a:rPr>
              <a:t>Keep your phone out of sight. Charge your phone somewhere besides your bedroom. </a:t>
            </a:r>
            <a:r>
              <a:rPr lang="en-US" b="0" i="0" dirty="0">
                <a:solidFill>
                  <a:srgbClr val="333333"/>
                </a:solidFill>
                <a:effectLst/>
                <a:latin typeface="poppins"/>
              </a:rPr>
              <a:t>Keep it in the other room during meals. Use a grayscale setting to make it less appealing.</a:t>
            </a:r>
            <a:endParaRPr lang="en-US" dirty="0">
              <a:solidFill>
                <a:schemeClr val="bg1">
                  <a:lumMod val="85000"/>
                </a:schemeClr>
              </a:solidFill>
            </a:endParaRPr>
          </a:p>
          <a:p>
            <a:pPr marL="171450" indent="-171450">
              <a:buFont typeface="Arial" panose="020B0604020202020204" pitchFamily="34" charset="0"/>
              <a:buChar char="•"/>
            </a:pPr>
            <a:r>
              <a:rPr lang="en-US" dirty="0">
                <a:solidFill>
                  <a:schemeClr val="bg1">
                    <a:lumMod val="85000"/>
                  </a:schemeClr>
                </a:solidFill>
              </a:rPr>
              <a:t>Replace the games and social media apps with hands-on, real-world activities, like meeting up with friends, creating music or art, or doing volunteer 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21212"/>
                </a:solidFill>
                <a:effectLst/>
                <a:latin typeface="Guardian Text Sans Web"/>
              </a:rPr>
              <a:t>Watch out for “dark patterns” : that involve a smartphone app requesting location information that isn’t necessary, or functions such as auto-play, which promote behaviors such as Netflix or YouTube binges watching.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lumMod val="85000"/>
                  </a:schemeClr>
                </a:solidFill>
              </a:rPr>
              <a:t>Adopt a growth mindset. Brief relapses, adjustments, and withdrawal symptoms are part of a journey toward healthier phone use. Don’t expect to get it right immediately. Expect some setbacks and learn from each 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333333"/>
                </a:solidFill>
                <a:effectLst/>
                <a:latin typeface="poppins"/>
              </a:rPr>
              <a:t>Find an Accountability Partner:</a:t>
            </a:r>
            <a:r>
              <a:rPr lang="en-US" b="0" i="0" dirty="0">
                <a:solidFill>
                  <a:srgbClr val="333333"/>
                </a:solidFill>
                <a:effectLst/>
                <a:latin typeface="poppins"/>
              </a:rPr>
              <a:t> Talk to a friend about your goals and ask them to hold you accountable. If needed, set up a reward/consequence system, so you are motivated to stick to your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bg1">
                  <a:lumMod val="85000"/>
                </a:schemeClr>
              </a:solidFill>
              <a:latin typeface="Proxima Nova"/>
            </a:endParaRPr>
          </a:p>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7</a:t>
            </a:fld>
            <a:endParaRPr lang="en-US" dirty="0"/>
          </a:p>
        </p:txBody>
      </p:sp>
    </p:spTree>
    <p:extLst>
      <p:ext uri="{BB962C8B-B14F-4D97-AF65-F5344CB8AC3E}">
        <p14:creationId xmlns:p14="http://schemas.microsoft.com/office/powerpoint/2010/main" val="4025077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8</a:t>
            </a:fld>
            <a:endParaRPr lang="en-US" dirty="0"/>
          </a:p>
        </p:txBody>
      </p:sp>
    </p:spTree>
    <p:extLst>
      <p:ext uri="{BB962C8B-B14F-4D97-AF65-F5344CB8AC3E}">
        <p14:creationId xmlns:p14="http://schemas.microsoft.com/office/powerpoint/2010/main" val="1775381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becomingminimalist.com/break-your-cell-phone-habit/" TargetMode="External"/><Relationship Id="rId3" Type="http://schemas.openxmlformats.org/officeDocument/2006/relationships/hyperlink" Target="https://www.huffpost.com/entry/cut-back-smartphone-usage_l_5dcc8f20e4b0d43931cef22c" TargetMode="External"/><Relationship Id="rId7" Type="http://schemas.openxmlformats.org/officeDocument/2006/relationships/hyperlink" Target="https://betterhumans.pub/the-technology-addicts-guide-to-reducing-phone-usage-9ed728500532" TargetMode="External"/><Relationship Id="rId2" Type="http://schemas.openxmlformats.org/officeDocument/2006/relationships/hyperlink" Target="https://www.pcmag.com/how-to/how-to-wean-yourself-off-smartphones-and-social-media" TargetMode="External"/><Relationship Id="rId1" Type="http://schemas.openxmlformats.org/officeDocument/2006/relationships/slideLayout" Target="../slideLayouts/slideLayout43.xml"/><Relationship Id="rId6" Type="http://schemas.openxmlformats.org/officeDocument/2006/relationships/hyperlink" Target="https://optimizeyourself.me/smartphone-addiction-hacks/" TargetMode="External"/><Relationship Id="rId5" Type="http://schemas.openxmlformats.org/officeDocument/2006/relationships/hyperlink" Target="https://www.cnbc.com/2018/01/03/how-to-curb-you-smartphone-addiction-in-2018.html" TargetMode="External"/><Relationship Id="rId10" Type="http://schemas.openxmlformats.org/officeDocument/2006/relationships/image" Target="../media/image37.svg"/><Relationship Id="rId4" Type="http://schemas.openxmlformats.org/officeDocument/2006/relationships/hyperlink" Target="https://www.makeuseof.com/tag/cut-smartphone-usage-changes/"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6" Type="http://schemas.openxmlformats.org/officeDocument/2006/relationships/image" Target="../media/image17.svg"/><Relationship Id="rId1" Type="http://schemas.openxmlformats.org/officeDocument/2006/relationships/slideLayout" Target="../slideLayouts/slideLayout4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33.jp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ww.healthline.com/health/mental-health/cell-phone-addiction" TargetMode="External"/><Relationship Id="rId7" Type="http://schemas.openxmlformats.org/officeDocument/2006/relationships/hyperlink" Target="https://theconversation.com/3-reasons-why-we-are-addicted-to-smartphones-84041" TargetMode="External"/><Relationship Id="rId2" Type="http://schemas.openxmlformats.org/officeDocument/2006/relationships/hyperlink" Target="https://learnenglishteens.britishcouncil.org/magazine/science-technology/are-we-addicted-our-smartphones" TargetMode="External"/><Relationship Id="rId1" Type="http://schemas.openxmlformats.org/officeDocument/2006/relationships/slideLayout" Target="../slideLayouts/slideLayout43.xml"/><Relationship Id="rId6" Type="http://schemas.openxmlformats.org/officeDocument/2006/relationships/hyperlink" Target="https://universityurgent.care/blog/were-all-addicted-to-our-phones" TargetMode="External"/><Relationship Id="rId5" Type="http://schemas.openxmlformats.org/officeDocument/2006/relationships/hyperlink" Target="https://www.theguardian.com/sbs-on-demand--are-you-addicted-to-technology/2021/apr/21/digital-dilemma-are-you-addicted-to-your-smartphone" TargetMode="External"/><Relationship Id="rId4" Type="http://schemas.openxmlformats.org/officeDocument/2006/relationships/hyperlink" Target="https://www.independent.co.uk/news/long_reads/smartphone-addiction-hypernatural-monitoring-technology-nomophobia-social-media-a8253191.html" TargetMode="External"/><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fontScale="90000"/>
          </a:bodyPr>
          <a:lstStyle/>
          <a:p>
            <a:r>
              <a:rPr lang="en-US" dirty="0"/>
              <a:t>How to refrain from using a smartphone?</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dirty="0"/>
              <a:t>Edita</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30A48-19E4-4980-8A1E-9170EC3BA96E}"/>
              </a:ext>
            </a:extLst>
          </p:cNvPr>
          <p:cNvSpPr>
            <a:spLocks noGrp="1"/>
          </p:cNvSpPr>
          <p:nvPr>
            <p:ph type="title"/>
          </p:nvPr>
        </p:nvSpPr>
        <p:spPr>
          <a:xfrm>
            <a:off x="323849" y="125943"/>
            <a:ext cx="4667251" cy="1227666"/>
          </a:xfrm>
        </p:spPr>
        <p:txBody>
          <a:bodyPr anchor="t">
            <a:normAutofit/>
          </a:bodyPr>
          <a:lstStyle/>
          <a:p>
            <a:r>
              <a:rPr lang="en-US" dirty="0">
                <a:solidFill>
                  <a:srgbClr val="0F3955"/>
                </a:solidFill>
              </a:rPr>
              <a:t>Sources</a:t>
            </a:r>
          </a:p>
        </p:txBody>
      </p:sp>
      <p:sp>
        <p:nvSpPr>
          <p:cNvPr id="15" name="TextBox 14">
            <a:extLst>
              <a:ext uri="{FF2B5EF4-FFF2-40B4-BE49-F238E27FC236}">
                <a16:creationId xmlns:a16="http://schemas.microsoft.com/office/drawing/2014/main" id="{CB4835C2-0A3F-48F2-9B08-632D23FFC0ED}"/>
              </a:ext>
            </a:extLst>
          </p:cNvPr>
          <p:cNvSpPr txBox="1"/>
          <p:nvPr/>
        </p:nvSpPr>
        <p:spPr>
          <a:xfrm>
            <a:off x="348761" y="1678925"/>
            <a:ext cx="11494477"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lumMod val="85000"/>
                  </a:schemeClr>
                </a:solidFill>
                <a:hlinkClick r:id="rId2">
                  <a:extLst>
                    <a:ext uri="{A12FA001-AC4F-418D-AE19-62706E023703}">
                      <ahyp:hlinkClr xmlns:ahyp="http://schemas.microsoft.com/office/drawing/2018/hyperlinkcolor" val="tx"/>
                    </a:ext>
                  </a:extLst>
                </a:hlinkClick>
              </a:rPr>
              <a:t>https://www.pcmag.com/how-to/how-to-wean-yourself-off-smartphones-and-social-media</a:t>
            </a:r>
            <a:endParaRPr lang="en-US" dirty="0">
              <a:solidFill>
                <a:schemeClr val="bg1">
                  <a:lumMod val="85000"/>
                </a:schemeClr>
              </a:solidFill>
            </a:endParaRPr>
          </a:p>
          <a:p>
            <a:pPr marL="285750" indent="-285750">
              <a:lnSpc>
                <a:spcPct val="150000"/>
              </a:lnSpc>
              <a:buFont typeface="Arial" panose="020B0604020202020204" pitchFamily="34" charset="0"/>
              <a:buChar char="•"/>
            </a:pPr>
            <a:r>
              <a:rPr lang="en-US" dirty="0">
                <a:solidFill>
                  <a:schemeClr val="bg1">
                    <a:lumMod val="85000"/>
                  </a:schemeClr>
                </a:solidFill>
                <a:hlinkClick r:id="rId3">
                  <a:extLst>
                    <a:ext uri="{A12FA001-AC4F-418D-AE19-62706E023703}">
                      <ahyp:hlinkClr xmlns:ahyp="http://schemas.microsoft.com/office/drawing/2018/hyperlinkcolor" val="tx"/>
                    </a:ext>
                  </a:extLst>
                </a:hlinkClick>
              </a:rPr>
              <a:t>https://www.huffpost.com/entry/cut-back-smartphone-usage_l_5dcc8f20e4b0d43931cef22c</a:t>
            </a:r>
            <a:endParaRPr lang="en-US" dirty="0">
              <a:solidFill>
                <a:schemeClr val="bg1">
                  <a:lumMod val="85000"/>
                </a:schemeClr>
              </a:solidFill>
            </a:endParaRPr>
          </a:p>
          <a:p>
            <a:pPr marL="285750" indent="-285750">
              <a:lnSpc>
                <a:spcPct val="150000"/>
              </a:lnSpc>
              <a:buFont typeface="Arial" panose="020B0604020202020204" pitchFamily="34" charset="0"/>
              <a:buChar char="•"/>
            </a:pPr>
            <a:r>
              <a:rPr lang="en-US" dirty="0">
                <a:solidFill>
                  <a:schemeClr val="bg1">
                    <a:lumMod val="85000"/>
                  </a:schemeClr>
                </a:solidFill>
                <a:hlinkClick r:id="rId4">
                  <a:extLst>
                    <a:ext uri="{A12FA001-AC4F-418D-AE19-62706E023703}">
                      <ahyp:hlinkClr xmlns:ahyp="http://schemas.microsoft.com/office/drawing/2018/hyperlinkcolor" val="tx"/>
                    </a:ext>
                  </a:extLst>
                </a:hlinkClick>
              </a:rPr>
              <a:t>https://www.makeuseof.com/tag/cut-smartphone-usage-changes/</a:t>
            </a:r>
            <a:endParaRPr lang="en-US" dirty="0">
              <a:solidFill>
                <a:schemeClr val="bg1">
                  <a:lumMod val="85000"/>
                </a:schemeClr>
              </a:solidFill>
            </a:endParaRPr>
          </a:p>
          <a:p>
            <a:pPr marL="285750" indent="-285750">
              <a:lnSpc>
                <a:spcPct val="150000"/>
              </a:lnSpc>
              <a:buFont typeface="Arial" panose="020B0604020202020204" pitchFamily="34" charset="0"/>
              <a:buChar char="•"/>
            </a:pPr>
            <a:r>
              <a:rPr lang="en-US" dirty="0">
                <a:solidFill>
                  <a:schemeClr val="bg1">
                    <a:lumMod val="85000"/>
                  </a:schemeClr>
                </a:solidFill>
                <a:hlinkClick r:id="rId5">
                  <a:extLst>
                    <a:ext uri="{A12FA001-AC4F-418D-AE19-62706E023703}">
                      <ahyp:hlinkClr xmlns:ahyp="http://schemas.microsoft.com/office/drawing/2018/hyperlinkcolor" val="tx"/>
                    </a:ext>
                  </a:extLst>
                </a:hlinkClick>
              </a:rPr>
              <a:t>https://www.cnbc.com/2018/01/03/how-to-curb-you-smartphone-addiction-in-2018.html</a:t>
            </a:r>
            <a:endParaRPr lang="en-US" dirty="0">
              <a:solidFill>
                <a:schemeClr val="bg1">
                  <a:lumMod val="85000"/>
                </a:schemeClr>
              </a:solidFill>
            </a:endParaRPr>
          </a:p>
          <a:p>
            <a:pPr marL="285750" indent="-285750">
              <a:lnSpc>
                <a:spcPct val="150000"/>
              </a:lnSpc>
              <a:buFont typeface="Arial" panose="020B0604020202020204" pitchFamily="34" charset="0"/>
              <a:buChar char="•"/>
            </a:pPr>
            <a:r>
              <a:rPr lang="en-US" dirty="0">
                <a:solidFill>
                  <a:schemeClr val="bg1">
                    <a:lumMod val="85000"/>
                  </a:schemeClr>
                </a:solidFill>
                <a:hlinkClick r:id="rId6">
                  <a:extLst>
                    <a:ext uri="{A12FA001-AC4F-418D-AE19-62706E023703}">
                      <ahyp:hlinkClr xmlns:ahyp="http://schemas.microsoft.com/office/drawing/2018/hyperlinkcolor" val="tx"/>
                    </a:ext>
                  </a:extLst>
                </a:hlinkClick>
              </a:rPr>
              <a:t>https://optimizeyourself.me/smartphone-addiction-hacks/</a:t>
            </a:r>
            <a:endParaRPr lang="en-US" dirty="0">
              <a:solidFill>
                <a:schemeClr val="bg1">
                  <a:lumMod val="85000"/>
                </a:schemeClr>
              </a:solidFill>
            </a:endParaRPr>
          </a:p>
          <a:p>
            <a:pPr marL="285750" indent="-285750">
              <a:lnSpc>
                <a:spcPct val="150000"/>
              </a:lnSpc>
              <a:buFont typeface="Arial" panose="020B0604020202020204" pitchFamily="34" charset="0"/>
              <a:buChar char="•"/>
            </a:pPr>
            <a:r>
              <a:rPr lang="en-US" dirty="0">
                <a:solidFill>
                  <a:schemeClr val="bg1">
                    <a:lumMod val="85000"/>
                  </a:schemeClr>
                </a:solidFill>
                <a:hlinkClick r:id="rId7">
                  <a:extLst>
                    <a:ext uri="{A12FA001-AC4F-418D-AE19-62706E023703}">
                      <ahyp:hlinkClr xmlns:ahyp="http://schemas.microsoft.com/office/drawing/2018/hyperlinkcolor" val="tx"/>
                    </a:ext>
                  </a:extLst>
                </a:hlinkClick>
              </a:rPr>
              <a:t>https://betterhumans.pub/the-technology-addicts-guide-to-reducing-phone-usage-9ed728500532</a:t>
            </a:r>
            <a:endParaRPr lang="en-US" dirty="0">
              <a:solidFill>
                <a:schemeClr val="bg1">
                  <a:lumMod val="85000"/>
                </a:schemeClr>
              </a:solidFill>
            </a:endParaRPr>
          </a:p>
          <a:p>
            <a:pPr marL="285750" indent="-285750">
              <a:lnSpc>
                <a:spcPct val="150000"/>
              </a:lnSpc>
              <a:buFont typeface="Arial" panose="020B0604020202020204" pitchFamily="34" charset="0"/>
              <a:buChar char="•"/>
            </a:pPr>
            <a:r>
              <a:rPr lang="en-US" dirty="0">
                <a:solidFill>
                  <a:schemeClr val="bg1">
                    <a:lumMod val="85000"/>
                  </a:schemeClr>
                </a:solidFill>
                <a:hlinkClick r:id="rId8">
                  <a:extLst>
                    <a:ext uri="{A12FA001-AC4F-418D-AE19-62706E023703}">
                      <ahyp:hlinkClr xmlns:ahyp="http://schemas.microsoft.com/office/drawing/2018/hyperlinkcolor" val="tx"/>
                    </a:ext>
                  </a:extLst>
                </a:hlinkClick>
              </a:rPr>
              <a:t>https://www.becomingminimalist.com/break-your-cell-phone-habit/</a:t>
            </a:r>
            <a:endParaRPr lang="en-US" dirty="0">
              <a:solidFill>
                <a:schemeClr val="bg1">
                  <a:lumMod val="85000"/>
                </a:schemeClr>
              </a:solidFill>
            </a:endParaRPr>
          </a:p>
        </p:txBody>
      </p:sp>
      <p:pic>
        <p:nvPicPr>
          <p:cNvPr id="4" name="Graphic 3" descr="Badge with solid fill">
            <a:extLst>
              <a:ext uri="{FF2B5EF4-FFF2-40B4-BE49-F238E27FC236}">
                <a16:creationId xmlns:a16="http://schemas.microsoft.com/office/drawing/2014/main" id="{149D36FD-C781-43EF-81E2-4F71098F23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42073" y="5701146"/>
            <a:ext cx="914400" cy="914400"/>
          </a:xfrm>
          <a:prstGeom prst="rect">
            <a:avLst/>
          </a:prstGeom>
        </p:spPr>
      </p:pic>
    </p:spTree>
    <p:extLst>
      <p:ext uri="{BB962C8B-B14F-4D97-AF65-F5344CB8AC3E}">
        <p14:creationId xmlns:p14="http://schemas.microsoft.com/office/powerpoint/2010/main" val="2395650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729911" y="879710"/>
            <a:ext cx="2657979" cy="1025525"/>
          </a:xfrm>
        </p:spPr>
        <p:txBody>
          <a:bodyPr/>
          <a:lstStyle/>
          <a:p>
            <a:r>
              <a:rPr lang="en-US" dirty="0"/>
              <a:t>Agenda </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729912" y="2203560"/>
            <a:ext cx="2162758" cy="1498001"/>
          </a:xfrm>
        </p:spPr>
        <p:txBody>
          <a:bodyPr>
            <a:normAutofit fontScale="92500"/>
          </a:bodyPr>
          <a:lstStyle/>
          <a:p>
            <a:pPr algn="ctr">
              <a:lnSpc>
                <a:spcPct val="150000"/>
              </a:lnSpc>
            </a:pPr>
            <a:r>
              <a:rPr lang="en-US" sz="1800" b="1" dirty="0"/>
              <a:t>Why are the people so addicted and how can we make it less so?</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a:xfrm>
            <a:off x="4155313" y="1305843"/>
            <a:ext cx="3370902" cy="755650"/>
          </a:xfrm>
        </p:spPr>
        <p:txBody>
          <a:bodyPr/>
          <a:lstStyle/>
          <a:p>
            <a:r>
              <a:rPr lang="en-US" sz="1800" dirty="0"/>
              <a:t>Addiction</a:t>
            </a:r>
            <a:r>
              <a:rPr lang="en-US" dirty="0"/>
              <a:t> And Smartphones</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a:xfrm>
            <a:off x="4155313" y="2382288"/>
            <a:ext cx="3370902" cy="755650"/>
          </a:xfrm>
        </p:spPr>
        <p:txBody>
          <a:bodyPr/>
          <a:lstStyle/>
          <a:p>
            <a:r>
              <a:rPr lang="en-US" dirty="0"/>
              <a:t>What Is The </a:t>
            </a:r>
            <a:r>
              <a:rPr lang="en-US" sz="1800" dirty="0"/>
              <a:t>Harm</a:t>
            </a:r>
            <a:r>
              <a:rPr lang="en-US" dirty="0"/>
              <a:t> and Why?</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a:xfrm>
            <a:off x="4155313" y="3458733"/>
            <a:ext cx="3370902" cy="755650"/>
          </a:xfrm>
        </p:spPr>
        <p:txBody>
          <a:bodyPr>
            <a:normAutofit/>
          </a:bodyPr>
          <a:lstStyle/>
          <a:p>
            <a:r>
              <a:rPr lang="en-US" sz="1800" dirty="0"/>
              <a:t>How to “fight” it?</a:t>
            </a:r>
          </a:p>
        </p:txBody>
      </p:sp>
      <p:sp>
        <p:nvSpPr>
          <p:cNvPr id="11" name="Text Placeholder 10">
            <a:extLst>
              <a:ext uri="{FF2B5EF4-FFF2-40B4-BE49-F238E27FC236}">
                <a16:creationId xmlns:a16="http://schemas.microsoft.com/office/drawing/2014/main" id="{47B21F6A-5FD9-417C-9575-4DBC3185FD87}"/>
              </a:ext>
            </a:extLst>
          </p:cNvPr>
          <p:cNvSpPr>
            <a:spLocks noGrp="1"/>
          </p:cNvSpPr>
          <p:nvPr>
            <p:ph type="body" sz="quarter" idx="16"/>
          </p:nvPr>
        </p:nvSpPr>
        <p:spPr>
          <a:xfrm>
            <a:off x="4155313" y="4559583"/>
            <a:ext cx="3370902" cy="672159"/>
          </a:xfrm>
        </p:spPr>
        <p:txBody>
          <a:bodyPr>
            <a:normAutofit/>
          </a:bodyPr>
          <a:lstStyle/>
          <a:p>
            <a:r>
              <a:rPr lang="en-US" sz="1800" dirty="0"/>
              <a:t>Summary And Sources</a:t>
            </a:r>
          </a:p>
        </p:txBody>
      </p:sp>
      <p:pic>
        <p:nvPicPr>
          <p:cNvPr id="12" name="Picture Placeholder 11"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r>
              <a:rPr lang="en-US" dirty="0"/>
              <a:t>Addiction is a strong word</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a:xfrm>
            <a:off x="5112327" y="792202"/>
            <a:ext cx="6121722" cy="382749"/>
          </a:xfrm>
        </p:spPr>
        <p:txBody>
          <a:bodyPr>
            <a:normAutofit/>
          </a:bodyPr>
          <a:lstStyle/>
          <a:p>
            <a:r>
              <a:rPr lang="en-US" sz="1800" dirty="0"/>
              <a:t>Symptoms of an addiction</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a:xfrm>
            <a:off x="5112327" y="1174951"/>
            <a:ext cx="6885709" cy="1956175"/>
          </a:xfrm>
        </p:spPr>
        <p:txBody>
          <a:bodyPr>
            <a:noAutofit/>
          </a:bodyPr>
          <a:lstStyle/>
          <a:p>
            <a:pPr algn="l"/>
            <a:r>
              <a:rPr lang="en-US" b="1" dirty="0">
                <a:solidFill>
                  <a:srgbClr val="231F20"/>
                </a:solidFill>
                <a:latin typeface="Proxima Nova"/>
              </a:rPr>
              <a:t>L</a:t>
            </a:r>
            <a:r>
              <a:rPr lang="en-US" b="1" i="0" dirty="0">
                <a:solidFill>
                  <a:srgbClr val="231F20"/>
                </a:solidFill>
                <a:effectLst/>
                <a:latin typeface="Proxima Nova"/>
              </a:rPr>
              <a:t>oss of control</a:t>
            </a:r>
            <a:r>
              <a:rPr lang="en-US" b="0" i="0" dirty="0">
                <a:solidFill>
                  <a:srgbClr val="231F20"/>
                </a:solidFill>
                <a:effectLst/>
                <a:latin typeface="Proxima Nova"/>
              </a:rPr>
              <a:t> over the behavior</a:t>
            </a:r>
          </a:p>
          <a:p>
            <a:pPr algn="l"/>
            <a:r>
              <a:rPr lang="en-US" b="1" dirty="0">
                <a:solidFill>
                  <a:srgbClr val="231F20"/>
                </a:solidFill>
                <a:latin typeface="Proxima Nova"/>
              </a:rPr>
              <a:t>P</a:t>
            </a:r>
            <a:r>
              <a:rPr lang="en-US" b="1" i="0" dirty="0">
                <a:solidFill>
                  <a:srgbClr val="231F20"/>
                </a:solidFill>
                <a:effectLst/>
                <a:latin typeface="Proxima Nova"/>
              </a:rPr>
              <a:t>ersistence</a:t>
            </a:r>
            <a:r>
              <a:rPr lang="en-US" b="0" i="0" dirty="0">
                <a:solidFill>
                  <a:srgbClr val="231F20"/>
                </a:solidFill>
                <a:effectLst/>
                <a:latin typeface="Proxima Nova"/>
              </a:rPr>
              <a:t>, or having real difficulty limiting the behavior</a:t>
            </a:r>
          </a:p>
          <a:p>
            <a:pPr algn="l"/>
            <a:r>
              <a:rPr lang="en-US" b="1" dirty="0">
                <a:solidFill>
                  <a:srgbClr val="231F20"/>
                </a:solidFill>
                <a:latin typeface="Proxima Nova"/>
              </a:rPr>
              <a:t>T</a:t>
            </a:r>
            <a:r>
              <a:rPr lang="en-US" b="1" i="0" dirty="0">
                <a:solidFill>
                  <a:srgbClr val="231F20"/>
                </a:solidFill>
                <a:effectLst/>
                <a:latin typeface="Proxima Nova"/>
              </a:rPr>
              <a:t>olerance</a:t>
            </a:r>
            <a:r>
              <a:rPr lang="en-US" b="0" i="0" dirty="0">
                <a:solidFill>
                  <a:srgbClr val="231F20"/>
                </a:solidFill>
                <a:effectLst/>
                <a:latin typeface="Proxima Nova"/>
              </a:rPr>
              <a:t>, the need to engage in the behavior more often to get the same feeling</a:t>
            </a:r>
          </a:p>
          <a:p>
            <a:pPr algn="l"/>
            <a:r>
              <a:rPr lang="en-US" b="1" dirty="0">
                <a:solidFill>
                  <a:srgbClr val="231F20"/>
                </a:solidFill>
                <a:latin typeface="Proxima Nova"/>
              </a:rPr>
              <a:t>S</a:t>
            </a:r>
            <a:r>
              <a:rPr lang="en-US" b="1" i="0" dirty="0">
                <a:solidFill>
                  <a:srgbClr val="231F20"/>
                </a:solidFill>
                <a:effectLst/>
                <a:latin typeface="Proxima Nova"/>
              </a:rPr>
              <a:t>evere negative consequences</a:t>
            </a:r>
            <a:r>
              <a:rPr lang="en-US" b="0" i="0" dirty="0">
                <a:solidFill>
                  <a:srgbClr val="231F20"/>
                </a:solidFill>
                <a:effectLst/>
                <a:latin typeface="Proxima Nova"/>
              </a:rPr>
              <a:t> stemming from the behavior</a:t>
            </a:r>
          </a:p>
          <a:p>
            <a:pPr algn="l"/>
            <a:r>
              <a:rPr lang="en-US" b="1" i="0" dirty="0">
                <a:solidFill>
                  <a:srgbClr val="231F20"/>
                </a:solidFill>
                <a:effectLst/>
                <a:latin typeface="Proxima Nova"/>
              </a:rPr>
              <a:t>Withdrawal</a:t>
            </a:r>
            <a:r>
              <a:rPr lang="en-US" b="0" i="0" dirty="0">
                <a:solidFill>
                  <a:srgbClr val="231F20"/>
                </a:solidFill>
                <a:effectLst/>
                <a:latin typeface="Proxima Nova"/>
              </a:rPr>
              <a:t>, or feelings of irritability and anxiety when the behavior isn’t practiced</a:t>
            </a:r>
          </a:p>
          <a:p>
            <a:pPr algn="l"/>
            <a:r>
              <a:rPr lang="en-US" b="1" dirty="0">
                <a:solidFill>
                  <a:srgbClr val="231F20"/>
                </a:solidFill>
                <a:latin typeface="Proxima Nova"/>
              </a:rPr>
              <a:t>R</a:t>
            </a:r>
            <a:r>
              <a:rPr lang="en-US" b="1" i="0" dirty="0">
                <a:solidFill>
                  <a:srgbClr val="231F20"/>
                </a:solidFill>
                <a:effectLst/>
                <a:latin typeface="Proxima Nova"/>
              </a:rPr>
              <a:t>elapse</a:t>
            </a:r>
            <a:r>
              <a:rPr lang="en-US" b="0" i="0" dirty="0">
                <a:solidFill>
                  <a:srgbClr val="231F20"/>
                </a:solidFill>
                <a:effectLst/>
                <a:latin typeface="Proxima Nova"/>
              </a:rPr>
              <a:t>, or picking up the habit again after periods of avoidance</a:t>
            </a:r>
          </a:p>
        </p:txBody>
      </p:sp>
      <p:sp>
        <p:nvSpPr>
          <p:cNvPr id="9" name="Text Placeholder 8"/>
          <p:cNvSpPr>
            <a:spLocks noGrp="1"/>
          </p:cNvSpPr>
          <p:nvPr>
            <p:ph type="body" sz="quarter" idx="16"/>
          </p:nvPr>
        </p:nvSpPr>
        <p:spPr/>
        <p:txBody>
          <a:bodyPr>
            <a:normAutofit/>
          </a:bodyPr>
          <a:lstStyle/>
          <a:p>
            <a:pPr algn="r"/>
            <a:r>
              <a:rPr lang="en-US" b="0" i="0" dirty="0">
                <a:solidFill>
                  <a:srgbClr val="231F20"/>
                </a:solidFill>
                <a:effectLst/>
                <a:latin typeface="Proxima Nova"/>
              </a:rPr>
              <a:t>Addiction is a psychological and physical inability to stop consuming a chemical, drug, activity, or substance, even though it is causing psychological and physical harm.</a:t>
            </a:r>
            <a:endParaRPr lang="en-US" dirty="0"/>
          </a:p>
        </p:txBody>
      </p:sp>
      <p:pic>
        <p:nvPicPr>
          <p:cNvPr id="6" name="Picture Placeholder 5" descr="Man checking his phone">
            <a:extLst>
              <a:ext uri="{FF2B5EF4-FFF2-40B4-BE49-F238E27FC236}">
                <a16:creationId xmlns:a16="http://schemas.microsoft.com/office/drawing/2014/main" id="{941CEFC1-D771-47E8-BB4C-F7E990C5714D}"/>
              </a:ext>
            </a:extLst>
          </p:cNvPr>
          <p:cNvPicPr>
            <a:picLocks noGrp="1" noChangeAspect="1"/>
          </p:cNvPicPr>
          <p:nvPr>
            <p:ph type="pic" sz="quarter" idx="10"/>
          </p:nvPr>
        </p:nvPicPr>
        <p:blipFill>
          <a:blip r:embed="rId3"/>
          <a:srcRect t="15466" b="15466"/>
          <a:stretch>
            <a:fillRect/>
          </a:stretch>
        </p:blipFill>
        <p:spPr/>
      </p:pic>
    </p:spTree>
    <p:extLst>
      <p:ext uri="{BB962C8B-B14F-4D97-AF65-F5344CB8AC3E}">
        <p14:creationId xmlns:p14="http://schemas.microsoft.com/office/powerpoint/2010/main" val="26879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a:xfrm>
            <a:off x="7535443" y="1002146"/>
            <a:ext cx="3977648" cy="731694"/>
          </a:xfrm>
        </p:spPr>
        <p:txBody>
          <a:bodyPr>
            <a:normAutofit/>
          </a:bodyPr>
          <a:lstStyle/>
          <a:p>
            <a:pPr algn="l"/>
            <a:r>
              <a:rPr lang="en-US" b="0" i="0" dirty="0">
                <a:solidFill>
                  <a:srgbClr val="231F20"/>
                </a:solidFill>
                <a:effectLst/>
                <a:latin typeface="Proxima Nova"/>
              </a:rPr>
              <a:t>You reach for your phone the moment you’re alone or bored</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a:xfrm>
            <a:off x="7535443" y="1754077"/>
            <a:ext cx="3977648" cy="731694"/>
          </a:xfrm>
        </p:spPr>
        <p:txBody>
          <a:bodyPr>
            <a:normAutofit/>
          </a:bodyPr>
          <a:lstStyle/>
          <a:p>
            <a:pPr algn="l"/>
            <a:r>
              <a:rPr lang="en-US" b="0" i="0" dirty="0">
                <a:solidFill>
                  <a:srgbClr val="231F20"/>
                </a:solidFill>
                <a:effectLst/>
                <a:latin typeface="Proxima Nova"/>
              </a:rPr>
              <a:t>You wake up multiple times at night to check your phone</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a:xfrm>
            <a:off x="7535443" y="2562273"/>
            <a:ext cx="3977648" cy="731694"/>
          </a:xfrm>
        </p:spPr>
        <p:txBody>
          <a:bodyPr>
            <a:normAutofit/>
          </a:bodyPr>
          <a:lstStyle/>
          <a:p>
            <a:pPr algn="l"/>
            <a:r>
              <a:rPr lang="en-US" b="0" i="0" dirty="0">
                <a:solidFill>
                  <a:srgbClr val="231F20"/>
                </a:solidFill>
                <a:effectLst/>
                <a:latin typeface="Proxima Nova"/>
              </a:rPr>
              <a:t>You feel anxious, upset, or short-tempered when you can’t get to your phone</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a:xfrm>
            <a:off x="7535443" y="3331831"/>
            <a:ext cx="3977648" cy="731694"/>
          </a:xfrm>
        </p:spPr>
        <p:txBody>
          <a:bodyPr>
            <a:normAutofit/>
          </a:bodyPr>
          <a:lstStyle/>
          <a:p>
            <a:pPr algn="l"/>
            <a:r>
              <a:rPr lang="en-US" b="0" i="0" dirty="0">
                <a:solidFill>
                  <a:srgbClr val="231F20"/>
                </a:solidFill>
                <a:effectLst/>
                <a:latin typeface="Proxima Nova"/>
              </a:rPr>
              <a:t>Your phone use has caused you to have an accident or injury</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a:xfrm>
            <a:off x="838200" y="537882"/>
            <a:ext cx="4174864" cy="1957616"/>
          </a:xfrm>
        </p:spPr>
        <p:txBody>
          <a:bodyPr>
            <a:normAutofit/>
          </a:bodyPr>
          <a:lstStyle/>
          <a:p>
            <a:r>
              <a:rPr lang="en-US" dirty="0"/>
              <a:t>Smartphone Addiction Symptoms</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a:xfrm>
            <a:off x="6854583" y="399259"/>
            <a:ext cx="4008437" cy="449045"/>
          </a:xfrm>
        </p:spPr>
        <p:txBody>
          <a:bodyPr>
            <a:normAutofit/>
          </a:bodyPr>
          <a:lstStyle/>
          <a:p>
            <a:r>
              <a:rPr lang="en-US" sz="1800" b="1" u="sng" dirty="0">
                <a:solidFill>
                  <a:srgbClr val="0F3955"/>
                </a:solidFill>
              </a:rPr>
              <a:t>Addiction checklist</a:t>
            </a:r>
            <a:r>
              <a:rPr lang="en-US" sz="1800" b="1" dirty="0">
                <a:solidFill>
                  <a:srgbClr val="0F3955"/>
                </a:solidFill>
              </a:rPr>
              <a:t>:</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a:xfrm>
            <a:off x="838200" y="3463636"/>
            <a:ext cx="4457482" cy="2856481"/>
          </a:xfrm>
        </p:spPr>
        <p:txBody>
          <a:bodyPr/>
          <a:lstStyle/>
          <a:p>
            <a:pPr algn="l"/>
            <a:r>
              <a:rPr lang="en-US" sz="1600" b="0" i="0" u="none" strike="noStrike" dirty="0">
                <a:solidFill>
                  <a:schemeClr val="bg1">
                    <a:lumMod val="85000"/>
                  </a:schemeClr>
                </a:solidFill>
                <a:effectLst/>
                <a:latin typeface="Proxima Nova"/>
              </a:rPr>
              <a:t>There are already defined 3 phobias relating to smartphone use: </a:t>
            </a:r>
          </a:p>
          <a:p>
            <a:pPr marL="285750" indent="-285750" algn="l">
              <a:buFont typeface="Arial" panose="020B0604020202020204" pitchFamily="34" charset="0"/>
              <a:buChar char="•"/>
            </a:pPr>
            <a:r>
              <a:rPr lang="en-US" sz="1600" b="1" i="0" u="none" strike="noStrike" dirty="0">
                <a:solidFill>
                  <a:schemeClr val="bg1">
                    <a:lumMod val="85000"/>
                  </a:schemeClr>
                </a:solidFill>
                <a:effectLst/>
                <a:latin typeface="Proxima Nova"/>
              </a:rPr>
              <a:t>Nomophobia</a:t>
            </a:r>
            <a:r>
              <a:rPr lang="en-US" sz="1600" b="0" i="0" dirty="0">
                <a:solidFill>
                  <a:schemeClr val="bg1">
                    <a:lumMod val="85000"/>
                  </a:schemeClr>
                </a:solidFill>
                <a:effectLst/>
                <a:latin typeface="Proxima Nova"/>
              </a:rPr>
              <a:t>: the fear of going without your phone</a:t>
            </a:r>
          </a:p>
          <a:p>
            <a:pPr marL="285750" indent="-285750" algn="l">
              <a:buFont typeface="Arial" panose="020B0604020202020204" pitchFamily="34" charset="0"/>
              <a:buChar char="•"/>
            </a:pPr>
            <a:r>
              <a:rPr lang="en-US" sz="1600" b="1" dirty="0">
                <a:solidFill>
                  <a:schemeClr val="bg1">
                    <a:lumMod val="85000"/>
                  </a:schemeClr>
                </a:solidFill>
                <a:latin typeface="Proxima Nova"/>
              </a:rPr>
              <a:t>T</a:t>
            </a:r>
            <a:r>
              <a:rPr lang="en-US" sz="1600" b="1" i="0" u="none" strike="noStrike" dirty="0">
                <a:solidFill>
                  <a:schemeClr val="bg1">
                    <a:lumMod val="85000"/>
                  </a:schemeClr>
                </a:solidFill>
                <a:effectLst/>
                <a:latin typeface="Proxima Nova"/>
              </a:rPr>
              <a:t>extaphrenia</a:t>
            </a:r>
            <a:r>
              <a:rPr lang="en-US" sz="1600" b="0" i="0" dirty="0">
                <a:solidFill>
                  <a:schemeClr val="bg1">
                    <a:lumMod val="85000"/>
                  </a:schemeClr>
                </a:solidFill>
                <a:effectLst/>
                <a:latin typeface="Proxima Nova"/>
              </a:rPr>
              <a:t>: the fear that you can’t send or receive texts</a:t>
            </a:r>
          </a:p>
          <a:p>
            <a:pPr marL="285750" indent="-285750" algn="l">
              <a:buFont typeface="Arial" panose="020B0604020202020204" pitchFamily="34" charset="0"/>
              <a:buChar char="•"/>
            </a:pPr>
            <a:r>
              <a:rPr lang="en-US" sz="1600" b="1" dirty="0">
                <a:solidFill>
                  <a:schemeClr val="bg1">
                    <a:lumMod val="85000"/>
                  </a:schemeClr>
                </a:solidFill>
                <a:latin typeface="Proxima Nova"/>
              </a:rPr>
              <a:t>P</a:t>
            </a:r>
            <a:r>
              <a:rPr lang="en-US" sz="1600" b="1" i="0" u="none" strike="noStrike" dirty="0">
                <a:solidFill>
                  <a:schemeClr val="bg1">
                    <a:lumMod val="85000"/>
                  </a:schemeClr>
                </a:solidFill>
                <a:effectLst/>
                <a:latin typeface="Proxima Nova"/>
              </a:rPr>
              <a:t>hantom vibrations</a:t>
            </a:r>
            <a:r>
              <a:rPr lang="en-US" sz="1600" b="0" i="0" dirty="0">
                <a:solidFill>
                  <a:schemeClr val="bg1">
                    <a:lumMod val="85000"/>
                  </a:schemeClr>
                </a:solidFill>
                <a:effectLst/>
                <a:latin typeface="Proxima Nova"/>
              </a:rPr>
              <a:t>: the feeling that your phone is alerting you when it really isn’t</a:t>
            </a:r>
          </a:p>
        </p:txBody>
      </p:sp>
      <p:sp>
        <p:nvSpPr>
          <p:cNvPr id="13" name="Text Placeholder 6">
            <a:extLst>
              <a:ext uri="{FF2B5EF4-FFF2-40B4-BE49-F238E27FC236}">
                <a16:creationId xmlns:a16="http://schemas.microsoft.com/office/drawing/2014/main" id="{3AC51780-4504-4D18-A736-E638D8601B0A}"/>
              </a:ext>
            </a:extLst>
          </p:cNvPr>
          <p:cNvSpPr txBox="1">
            <a:spLocks/>
          </p:cNvSpPr>
          <p:nvPr/>
        </p:nvSpPr>
        <p:spPr>
          <a:xfrm>
            <a:off x="7535443" y="4101802"/>
            <a:ext cx="3977648" cy="73169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0" i="0" dirty="0">
                <a:solidFill>
                  <a:srgbClr val="231F20"/>
                </a:solidFill>
                <a:effectLst/>
                <a:latin typeface="Proxima Nova"/>
              </a:rPr>
              <a:t>You’re spending more and more time using your phone</a:t>
            </a:r>
          </a:p>
        </p:txBody>
      </p:sp>
      <p:sp>
        <p:nvSpPr>
          <p:cNvPr id="14" name="Text Placeholder 6">
            <a:extLst>
              <a:ext uri="{FF2B5EF4-FFF2-40B4-BE49-F238E27FC236}">
                <a16:creationId xmlns:a16="http://schemas.microsoft.com/office/drawing/2014/main" id="{69DFE3CE-D679-4AE5-BCED-509A72A6CDCD}"/>
              </a:ext>
            </a:extLst>
          </p:cNvPr>
          <p:cNvSpPr txBox="1">
            <a:spLocks/>
          </p:cNvSpPr>
          <p:nvPr/>
        </p:nvSpPr>
        <p:spPr>
          <a:xfrm>
            <a:off x="7535443" y="4833496"/>
            <a:ext cx="3977648" cy="73169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0" i="0" dirty="0">
                <a:solidFill>
                  <a:srgbClr val="231F20"/>
                </a:solidFill>
                <a:effectLst/>
                <a:latin typeface="Proxima Nova"/>
              </a:rPr>
              <a:t>Phone use interferes with your job performance, schoolwork, or relationships</a:t>
            </a:r>
          </a:p>
        </p:txBody>
      </p:sp>
      <p:sp>
        <p:nvSpPr>
          <p:cNvPr id="15" name="Text Placeholder 6">
            <a:extLst>
              <a:ext uri="{FF2B5EF4-FFF2-40B4-BE49-F238E27FC236}">
                <a16:creationId xmlns:a16="http://schemas.microsoft.com/office/drawing/2014/main" id="{8BE65E81-4A6A-44C7-BFDB-213ED7BC4923}"/>
              </a:ext>
            </a:extLst>
          </p:cNvPr>
          <p:cNvSpPr txBox="1">
            <a:spLocks/>
          </p:cNvSpPr>
          <p:nvPr/>
        </p:nvSpPr>
        <p:spPr>
          <a:xfrm>
            <a:off x="7535443" y="5621050"/>
            <a:ext cx="3977648" cy="73169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0" i="0" dirty="0">
                <a:solidFill>
                  <a:srgbClr val="231F20"/>
                </a:solidFill>
                <a:effectLst/>
                <a:latin typeface="Proxima Nova"/>
              </a:rPr>
              <a:t>People in your life are concerned about your phone use patterns</a:t>
            </a:r>
          </a:p>
        </p:txBody>
      </p:sp>
      <p:pic>
        <p:nvPicPr>
          <p:cNvPr id="17" name="Graphic 16" descr="No Phones with solid fill">
            <a:extLst>
              <a:ext uri="{FF2B5EF4-FFF2-40B4-BE49-F238E27FC236}">
                <a16:creationId xmlns:a16="http://schemas.microsoft.com/office/drawing/2014/main" id="{5CB3DF2A-9C5A-459B-BC14-6D3F6E9EBA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5375" y="2536535"/>
            <a:ext cx="611985" cy="611985"/>
          </a:xfrm>
          <a:prstGeom prst="rect">
            <a:avLst/>
          </a:prstGeom>
        </p:spPr>
      </p:pic>
      <p:pic>
        <p:nvPicPr>
          <p:cNvPr id="24" name="Graphic 23" descr="Phone Vibration with solid fill">
            <a:extLst>
              <a:ext uri="{FF2B5EF4-FFF2-40B4-BE49-F238E27FC236}">
                <a16:creationId xmlns:a16="http://schemas.microsoft.com/office/drawing/2014/main" id="{3067D644-CE1F-4EAD-BCBC-3747641E93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94537" y="1055247"/>
            <a:ext cx="677259" cy="677259"/>
          </a:xfrm>
          <a:prstGeom prst="rect">
            <a:avLst/>
          </a:prstGeom>
        </p:spPr>
      </p:pic>
      <p:pic>
        <p:nvPicPr>
          <p:cNvPr id="28" name="Graphic 27" descr="Sleep with solid fill">
            <a:extLst>
              <a:ext uri="{FF2B5EF4-FFF2-40B4-BE49-F238E27FC236}">
                <a16:creationId xmlns:a16="http://schemas.microsoft.com/office/drawing/2014/main" id="{B0B5CDA6-2760-4D85-A53A-E3B37D2AB9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85491" y="1737193"/>
            <a:ext cx="731695" cy="731695"/>
          </a:xfrm>
          <a:prstGeom prst="rect">
            <a:avLst/>
          </a:prstGeom>
        </p:spPr>
      </p:pic>
      <p:pic>
        <p:nvPicPr>
          <p:cNvPr id="30" name="Graphic 29" descr="Office worker male with solid fill">
            <a:extLst>
              <a:ext uri="{FF2B5EF4-FFF2-40B4-BE49-F238E27FC236}">
                <a16:creationId xmlns:a16="http://schemas.microsoft.com/office/drawing/2014/main" id="{070BCC2E-64B7-4C7C-A602-092009C2E0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30473" y="4745029"/>
            <a:ext cx="731694" cy="731694"/>
          </a:xfrm>
          <a:prstGeom prst="rect">
            <a:avLst/>
          </a:prstGeom>
        </p:spPr>
      </p:pic>
      <p:pic>
        <p:nvPicPr>
          <p:cNvPr id="32" name="Graphic 31" descr="Sling with solid fill">
            <a:extLst>
              <a:ext uri="{FF2B5EF4-FFF2-40B4-BE49-F238E27FC236}">
                <a16:creationId xmlns:a16="http://schemas.microsoft.com/office/drawing/2014/main" id="{49D07FA2-353D-47B2-AA17-0BA7B5D125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30473" y="3293967"/>
            <a:ext cx="731694" cy="731694"/>
          </a:xfrm>
          <a:prstGeom prst="rect">
            <a:avLst/>
          </a:prstGeom>
        </p:spPr>
      </p:pic>
      <p:pic>
        <p:nvPicPr>
          <p:cNvPr id="34" name="Graphic 33" descr="Stopwatch 66% with solid fill">
            <a:extLst>
              <a:ext uri="{FF2B5EF4-FFF2-40B4-BE49-F238E27FC236}">
                <a16:creationId xmlns:a16="http://schemas.microsoft.com/office/drawing/2014/main" id="{2AC0E75B-10F4-435E-9DAE-3291B8461F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67924" y="4063525"/>
            <a:ext cx="656792" cy="656792"/>
          </a:xfrm>
          <a:prstGeom prst="rect">
            <a:avLst/>
          </a:prstGeom>
        </p:spPr>
      </p:pic>
      <p:pic>
        <p:nvPicPr>
          <p:cNvPr id="36" name="Graphic 35" descr="Family with boy with solid fill">
            <a:extLst>
              <a:ext uri="{FF2B5EF4-FFF2-40B4-BE49-F238E27FC236}">
                <a16:creationId xmlns:a16="http://schemas.microsoft.com/office/drawing/2014/main" id="{59D08F90-DF30-4E18-A1C0-C900BB0002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40101" y="5565190"/>
            <a:ext cx="731695" cy="731695"/>
          </a:xfrm>
          <a:prstGeom prst="rect">
            <a:avLst/>
          </a:prstGeom>
        </p:spPr>
      </p:pic>
    </p:spTree>
    <p:extLst>
      <p:ext uri="{BB962C8B-B14F-4D97-AF65-F5344CB8AC3E}">
        <p14:creationId xmlns:p14="http://schemas.microsoft.com/office/powerpoint/2010/main" val="2276996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a:xfrm>
            <a:off x="4252921" y="936981"/>
            <a:ext cx="3793799" cy="891820"/>
          </a:xfrm>
        </p:spPr>
        <p:txBody>
          <a:bodyPr>
            <a:normAutofit/>
          </a:bodyPr>
          <a:lstStyle/>
          <a:p>
            <a:r>
              <a:rPr lang="en-US" dirty="0"/>
              <a:t>What’s The Harm?</a:t>
            </a:r>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a:xfrm>
            <a:off x="4306740" y="1683572"/>
            <a:ext cx="3686159" cy="1538344"/>
          </a:xfrm>
        </p:spPr>
        <p:txBody>
          <a:bodyPr>
            <a:noAutofit/>
          </a:bodyPr>
          <a:lstStyle/>
          <a:p>
            <a:r>
              <a:rPr lang="en-US" sz="1800" b="0" dirty="0">
                <a:solidFill>
                  <a:schemeClr val="bg1">
                    <a:lumMod val="85000"/>
                  </a:schemeClr>
                </a:solidFill>
                <a:latin typeface="Proxima Nova"/>
              </a:rPr>
              <a:t>A</a:t>
            </a:r>
            <a:r>
              <a:rPr lang="en-US" sz="1800" b="0" i="0" dirty="0">
                <a:solidFill>
                  <a:schemeClr val="bg1">
                    <a:lumMod val="85000"/>
                  </a:schemeClr>
                </a:solidFill>
                <a:effectLst/>
                <a:latin typeface="Proxima Nova"/>
              </a:rPr>
              <a:t>dolescents are more likely to demonstrate addiction-like symptoms with their cell phone use than other age groups. The overuse of cell phones may cause:</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a:xfrm>
            <a:off x="4306740" y="3636085"/>
            <a:ext cx="3686159" cy="2661410"/>
          </a:xfrm>
        </p:spPr>
        <p:txBody>
          <a:bodyPr>
            <a:normAutofit lnSpcReduction="10000"/>
          </a:bodyPr>
          <a:lstStyle/>
          <a:p>
            <a:r>
              <a:rPr lang="en-US" sz="1800" dirty="0">
                <a:solidFill>
                  <a:schemeClr val="bg1">
                    <a:lumMod val="85000"/>
                  </a:schemeClr>
                </a:solidFill>
                <a:latin typeface="Proxima Nova"/>
              </a:rPr>
              <a:t>Concentration issues</a:t>
            </a:r>
            <a:endParaRPr lang="en-US" sz="1800" b="0" i="0" dirty="0">
              <a:solidFill>
                <a:schemeClr val="bg1">
                  <a:lumMod val="85000"/>
                </a:schemeClr>
              </a:solidFill>
              <a:effectLst/>
              <a:latin typeface="Proxima Nova"/>
            </a:endParaRPr>
          </a:p>
          <a:p>
            <a:r>
              <a:rPr lang="en-US" sz="1800" b="0" i="0" dirty="0">
                <a:solidFill>
                  <a:schemeClr val="bg1">
                    <a:lumMod val="85000"/>
                  </a:schemeClr>
                </a:solidFill>
                <a:effectLst/>
                <a:latin typeface="Proxima Nova"/>
              </a:rPr>
              <a:t>Anxiety</a:t>
            </a:r>
          </a:p>
          <a:p>
            <a:r>
              <a:rPr lang="en-US" sz="1800" dirty="0">
                <a:solidFill>
                  <a:schemeClr val="bg1">
                    <a:lumMod val="85000"/>
                  </a:schemeClr>
                </a:solidFill>
                <a:latin typeface="Proxima Nova"/>
              </a:rPr>
              <a:t>D</a:t>
            </a:r>
            <a:r>
              <a:rPr lang="en-US" sz="1800" b="0" i="0" dirty="0">
                <a:solidFill>
                  <a:schemeClr val="bg1">
                    <a:lumMod val="85000"/>
                  </a:schemeClr>
                </a:solidFill>
                <a:effectLst/>
                <a:latin typeface="Proxima Nova"/>
              </a:rPr>
              <a:t>epression</a:t>
            </a:r>
          </a:p>
          <a:p>
            <a:r>
              <a:rPr lang="en-US" sz="1800" dirty="0">
                <a:solidFill>
                  <a:schemeClr val="bg1">
                    <a:lumMod val="85000"/>
                  </a:schemeClr>
                </a:solidFill>
                <a:latin typeface="Proxima Nova"/>
              </a:rPr>
              <a:t>S</a:t>
            </a:r>
            <a:r>
              <a:rPr lang="en-US" sz="1800" b="0" i="0" dirty="0">
                <a:solidFill>
                  <a:schemeClr val="bg1">
                    <a:lumMod val="85000"/>
                  </a:schemeClr>
                </a:solidFill>
                <a:effectLst/>
                <a:latin typeface="Proxima Nova"/>
              </a:rPr>
              <a:t>leep deficits and insomnia</a:t>
            </a:r>
          </a:p>
          <a:p>
            <a:r>
              <a:rPr lang="en-US" sz="1800" dirty="0">
                <a:solidFill>
                  <a:schemeClr val="bg1">
                    <a:lumMod val="85000"/>
                  </a:schemeClr>
                </a:solidFill>
                <a:latin typeface="Proxima Nova"/>
              </a:rPr>
              <a:t>R</a:t>
            </a:r>
            <a:r>
              <a:rPr lang="en-US" sz="1800" b="0" i="0" u="none" strike="noStrike" dirty="0">
                <a:solidFill>
                  <a:schemeClr val="bg1">
                    <a:lumMod val="85000"/>
                  </a:schemeClr>
                </a:solidFill>
                <a:effectLst/>
                <a:latin typeface="Proxima Nova"/>
              </a:rPr>
              <a:t>elationship conflicts</a:t>
            </a:r>
            <a:endParaRPr lang="en-US" sz="1800" b="0" i="0" dirty="0">
              <a:solidFill>
                <a:schemeClr val="bg1">
                  <a:lumMod val="85000"/>
                </a:schemeClr>
              </a:solidFill>
              <a:effectLst/>
              <a:latin typeface="Proxima Nova"/>
            </a:endParaRPr>
          </a:p>
          <a:p>
            <a:r>
              <a:rPr lang="en-US" sz="1800" dirty="0">
                <a:solidFill>
                  <a:schemeClr val="bg1">
                    <a:lumMod val="85000"/>
                  </a:schemeClr>
                </a:solidFill>
                <a:latin typeface="Proxima Nova"/>
              </a:rPr>
              <a:t>P</a:t>
            </a:r>
            <a:r>
              <a:rPr lang="en-US" sz="1800" b="0" i="0" u="none" strike="noStrike" dirty="0">
                <a:solidFill>
                  <a:schemeClr val="bg1">
                    <a:lumMod val="85000"/>
                  </a:schemeClr>
                </a:solidFill>
                <a:effectLst/>
                <a:latin typeface="Proxima Nova"/>
              </a:rPr>
              <a:t>oor academic or work performance</a:t>
            </a:r>
          </a:p>
          <a:p>
            <a:r>
              <a:rPr lang="en-US" sz="1800" dirty="0">
                <a:solidFill>
                  <a:schemeClr val="bg1">
                    <a:lumMod val="85000"/>
                  </a:schemeClr>
                </a:solidFill>
                <a:latin typeface="Proxima Nova"/>
              </a:rPr>
              <a:t>“Tech Neck” Pain</a:t>
            </a:r>
            <a:endParaRPr lang="en-US" sz="1800" b="0" i="0" dirty="0">
              <a:solidFill>
                <a:schemeClr val="bg1">
                  <a:lumMod val="85000"/>
                </a:schemeClr>
              </a:solidFill>
              <a:effectLst/>
              <a:latin typeface="Proxima Nova"/>
            </a:endParaRPr>
          </a:p>
        </p:txBody>
      </p:sp>
      <p:pic>
        <p:nvPicPr>
          <p:cNvPr id="16" name="Picture Placeholder 15" descr="Sleepy child">
            <a:extLst>
              <a:ext uri="{FF2B5EF4-FFF2-40B4-BE49-F238E27FC236}">
                <a16:creationId xmlns:a16="http://schemas.microsoft.com/office/drawing/2014/main" id="{7A195350-38A8-4BEF-94B4-991CEEE3ED8D}"/>
              </a:ext>
            </a:extLst>
          </p:cNvPr>
          <p:cNvPicPr>
            <a:picLocks noGrp="1" noChangeAspect="1"/>
          </p:cNvPicPr>
          <p:nvPr>
            <p:ph type="pic" sz="quarter" idx="17"/>
          </p:nvPr>
        </p:nvPicPr>
        <p:blipFill>
          <a:blip r:embed="rId3"/>
          <a:srcRect l="31963" r="31963"/>
          <a:stretch>
            <a:fillRect/>
          </a:stretch>
        </p:blipFill>
        <p:spPr/>
      </p:pic>
      <p:pic>
        <p:nvPicPr>
          <p:cNvPr id="14" name="Picture Placeholder 13" descr="Stressed businessman">
            <a:extLst>
              <a:ext uri="{FF2B5EF4-FFF2-40B4-BE49-F238E27FC236}">
                <a16:creationId xmlns:a16="http://schemas.microsoft.com/office/drawing/2014/main" id="{2946A2C9-0743-4CE7-B0FB-2503BD026B4D}"/>
              </a:ext>
            </a:extLst>
          </p:cNvPr>
          <p:cNvPicPr>
            <a:picLocks noGrp="1" noChangeAspect="1"/>
          </p:cNvPicPr>
          <p:nvPr>
            <p:ph type="pic" sz="quarter" idx="16"/>
          </p:nvPr>
        </p:nvPicPr>
        <p:blipFill>
          <a:blip r:embed="rId4"/>
          <a:srcRect l="32376" r="32376"/>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lstStyle/>
          <a:p>
            <a:r>
              <a:rPr lang="en-US" dirty="0">
                <a:solidFill>
                  <a:srgbClr val="231F20"/>
                </a:solidFill>
                <a:latin typeface="Proxima Nova"/>
              </a:rPr>
              <a:t>T</a:t>
            </a:r>
            <a:r>
              <a:rPr lang="en-US" b="0" i="0" dirty="0">
                <a:solidFill>
                  <a:srgbClr val="231F20"/>
                </a:solidFill>
                <a:effectLst/>
                <a:latin typeface="Proxima Nova"/>
              </a:rPr>
              <a:t>he triggering of chemicals in the brain</a:t>
            </a:r>
            <a:endParaRPr lang="en-US" dirty="0"/>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a:xfrm>
            <a:off x="7718323" y="2026547"/>
            <a:ext cx="3977648" cy="731694"/>
          </a:xfrm>
        </p:spPr>
        <p:txBody>
          <a:bodyPr/>
          <a:lstStyle/>
          <a:p>
            <a:r>
              <a:rPr lang="en-US" b="0" i="0" dirty="0">
                <a:solidFill>
                  <a:srgbClr val="222222"/>
                </a:solidFill>
                <a:effectLst/>
                <a:latin typeface="Proxima Nova"/>
              </a:rPr>
              <a:t>The need to socialize, watch others, copy their behavior as well as be seen by others</a:t>
            </a:r>
            <a:endParaRPr lang="en-US" dirty="0">
              <a:latin typeface="Proxima Nova"/>
            </a:endParaRP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a:xfrm>
            <a:off x="7718323" y="4027327"/>
            <a:ext cx="3977648" cy="731694"/>
          </a:xfrm>
        </p:spPr>
        <p:txBody>
          <a:bodyPr/>
          <a:lstStyle/>
          <a:p>
            <a:r>
              <a:rPr lang="en-US" dirty="0">
                <a:latin typeface="Proxima Nova"/>
              </a:rPr>
              <a:t>Quickly accessible knowledge</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a:xfrm>
            <a:off x="7718323" y="5068875"/>
            <a:ext cx="3977648" cy="731694"/>
          </a:xfrm>
        </p:spPr>
        <p:txBody>
          <a:bodyPr/>
          <a:lstStyle/>
          <a:p>
            <a:r>
              <a:rPr lang="en-US" dirty="0">
                <a:latin typeface="Proxima Nova"/>
              </a:rPr>
              <a:t>Feeling that it is a part of an “extended self”</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Why is it so addictive?</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a:xfrm>
            <a:off x="6867785" y="269860"/>
            <a:ext cx="4008437" cy="602887"/>
          </a:xfrm>
        </p:spPr>
        <p:txBody>
          <a:bodyPr>
            <a:normAutofit/>
          </a:bodyPr>
          <a:lstStyle/>
          <a:p>
            <a:r>
              <a:rPr lang="en-US" sz="2000" b="1" u="sng" dirty="0">
                <a:solidFill>
                  <a:srgbClr val="0F3955"/>
                </a:solidFill>
              </a:rPr>
              <a:t>Main Points</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a:xfrm>
            <a:off x="838200" y="3429000"/>
            <a:ext cx="3747655" cy="2180027"/>
          </a:xfrm>
        </p:spPr>
        <p:txBody>
          <a:bodyPr/>
          <a:lstStyle/>
          <a:p>
            <a:r>
              <a:rPr lang="en-US" sz="1800" dirty="0">
                <a:solidFill>
                  <a:schemeClr val="bg1">
                    <a:lumMod val="85000"/>
                  </a:schemeClr>
                </a:solidFill>
                <a:latin typeface="Proxima Nova"/>
              </a:rPr>
              <a:t>The smartphone apps are specifically designed to hold as much of our attention as possible. The longer we spend inside the apps, the more money companies make-off of stealing our attention. </a:t>
            </a:r>
          </a:p>
        </p:txBody>
      </p:sp>
      <p:sp>
        <p:nvSpPr>
          <p:cNvPr id="15" name="Text Placeholder 20">
            <a:extLst>
              <a:ext uri="{FF2B5EF4-FFF2-40B4-BE49-F238E27FC236}">
                <a16:creationId xmlns:a16="http://schemas.microsoft.com/office/drawing/2014/main" id="{578966F6-A01A-4536-9555-589A241D18BB}"/>
              </a:ext>
            </a:extLst>
          </p:cNvPr>
          <p:cNvSpPr txBox="1">
            <a:spLocks/>
          </p:cNvSpPr>
          <p:nvPr/>
        </p:nvSpPr>
        <p:spPr>
          <a:xfrm>
            <a:off x="7718323" y="3082894"/>
            <a:ext cx="3977648" cy="73169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i="0" strike="noStrike" dirty="0">
                <a:effectLst/>
                <a:latin typeface="Proxima Nova"/>
              </a:rPr>
              <a:t>The “</a:t>
            </a:r>
            <a:r>
              <a:rPr lang="en-US" sz="1600" i="0" strike="noStrike" dirty="0">
                <a:effectLst/>
                <a:latin typeface="Proxima Nova"/>
              </a:rPr>
              <a:t>Slot</a:t>
            </a:r>
            <a:r>
              <a:rPr lang="en-US" sz="1400" i="0" strike="noStrike" dirty="0">
                <a:effectLst/>
                <a:latin typeface="Proxima Nova"/>
              </a:rPr>
              <a:t> Machine” Effect</a:t>
            </a:r>
            <a:endParaRPr lang="en-US" sz="1400" dirty="0">
              <a:latin typeface="Proxima Nova"/>
            </a:endParaRPr>
          </a:p>
        </p:txBody>
      </p:sp>
      <p:pic>
        <p:nvPicPr>
          <p:cNvPr id="19" name="Graphic 18" descr="Slot Machine with solid fill">
            <a:extLst>
              <a:ext uri="{FF2B5EF4-FFF2-40B4-BE49-F238E27FC236}">
                <a16:creationId xmlns:a16="http://schemas.microsoft.com/office/drawing/2014/main" id="{E4335D4C-0FC3-42A5-8271-5BFC7C280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9789" y="2971800"/>
            <a:ext cx="914400" cy="914400"/>
          </a:xfrm>
          <a:prstGeom prst="rect">
            <a:avLst/>
          </a:prstGeom>
        </p:spPr>
      </p:pic>
      <p:pic>
        <p:nvPicPr>
          <p:cNvPr id="24" name="Graphic 23" descr="Connections with solid fill">
            <a:extLst>
              <a:ext uri="{FF2B5EF4-FFF2-40B4-BE49-F238E27FC236}">
                <a16:creationId xmlns:a16="http://schemas.microsoft.com/office/drawing/2014/main" id="{C3D8C121-AB0A-46B0-9D22-3B073287C7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9789" y="1935194"/>
            <a:ext cx="914400" cy="914400"/>
          </a:xfrm>
          <a:prstGeom prst="rect">
            <a:avLst/>
          </a:prstGeom>
        </p:spPr>
      </p:pic>
      <p:pic>
        <p:nvPicPr>
          <p:cNvPr id="26" name="Graphic 25" descr="Right And Left Brain with solid fill">
            <a:extLst>
              <a:ext uri="{FF2B5EF4-FFF2-40B4-BE49-F238E27FC236}">
                <a16:creationId xmlns:a16="http://schemas.microsoft.com/office/drawing/2014/main" id="{E2CF30D2-1624-42C2-8742-6A6D3E7D69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9789" y="983456"/>
            <a:ext cx="914400" cy="914400"/>
          </a:xfrm>
          <a:prstGeom prst="rect">
            <a:avLst/>
          </a:prstGeom>
        </p:spPr>
      </p:pic>
      <p:pic>
        <p:nvPicPr>
          <p:cNvPr id="30" name="Graphic 29" descr="Open book with solid fill">
            <a:extLst>
              <a:ext uri="{FF2B5EF4-FFF2-40B4-BE49-F238E27FC236}">
                <a16:creationId xmlns:a16="http://schemas.microsoft.com/office/drawing/2014/main" id="{FE3E35C7-B873-49BA-9DBE-2F82A3798E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9789" y="4008406"/>
            <a:ext cx="914400" cy="914400"/>
          </a:xfrm>
          <a:prstGeom prst="rect">
            <a:avLst/>
          </a:prstGeom>
        </p:spPr>
      </p:pic>
      <p:pic>
        <p:nvPicPr>
          <p:cNvPr id="32" name="Graphic 31" descr="Selfie Stick with solid fill">
            <a:extLst>
              <a:ext uri="{FF2B5EF4-FFF2-40B4-BE49-F238E27FC236}">
                <a16:creationId xmlns:a16="http://schemas.microsoft.com/office/drawing/2014/main" id="{2129BA22-73C0-4FB2-B96E-54F29F04B3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69789" y="5045012"/>
            <a:ext cx="914400" cy="914400"/>
          </a:xfrm>
          <a:prstGeom prst="rect">
            <a:avLst/>
          </a:prstGeom>
        </p:spPr>
      </p:pic>
    </p:spTree>
    <p:extLst>
      <p:ext uri="{BB962C8B-B14F-4D97-AF65-F5344CB8AC3E}">
        <p14:creationId xmlns:p14="http://schemas.microsoft.com/office/powerpoint/2010/main" val="203260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a:xfrm>
            <a:off x="0" y="1904104"/>
            <a:ext cx="12192000" cy="4953895"/>
          </a:xfrm>
        </p:spPr>
        <p:txBody>
          <a:bodyPr/>
          <a:lstStyle/>
          <a:p>
            <a:pPr marL="285750" indent="-285750">
              <a:buFont typeface="Arial" panose="020B0604020202020204" pitchFamily="34" charset="0"/>
              <a:buChar char="•"/>
            </a:pPr>
            <a:r>
              <a:rPr lang="en-US" sz="1800" b="1" dirty="0">
                <a:solidFill>
                  <a:schemeClr val="bg1">
                    <a:lumMod val="85000"/>
                  </a:schemeClr>
                </a:solidFill>
                <a:latin typeface="Proxima Nova"/>
              </a:rPr>
              <a:t>F</a:t>
            </a:r>
            <a:r>
              <a:rPr lang="en-US" sz="1800" b="1" i="0" dirty="0">
                <a:solidFill>
                  <a:schemeClr val="bg1">
                    <a:lumMod val="85000"/>
                  </a:schemeClr>
                </a:solidFill>
                <a:effectLst/>
                <a:latin typeface="Proxima Nova"/>
              </a:rPr>
              <a:t>ind out if there are underlying worries</a:t>
            </a:r>
          </a:p>
          <a:p>
            <a:endParaRPr lang="en-US" sz="1800" dirty="0">
              <a:solidFill>
                <a:schemeClr val="bg1">
                  <a:lumMod val="85000"/>
                </a:schemeClr>
              </a:solidFill>
            </a:endParaRP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a:xfrm>
            <a:off x="5125867" y="161873"/>
            <a:ext cx="6435524" cy="1325563"/>
          </a:xfrm>
        </p:spPr>
        <p:txBody>
          <a:bodyPr/>
          <a:lstStyle/>
          <a:p>
            <a:r>
              <a:rPr lang="en-US" dirty="0"/>
              <a:t>How to fight the addiction?</a:t>
            </a:r>
          </a:p>
        </p:txBody>
      </p:sp>
      <p:pic>
        <p:nvPicPr>
          <p:cNvPr id="7" name="Picture Placeholder 6" title="Decorative"/>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2" name="TextBox 1">
            <a:extLst>
              <a:ext uri="{FF2B5EF4-FFF2-40B4-BE49-F238E27FC236}">
                <a16:creationId xmlns:a16="http://schemas.microsoft.com/office/drawing/2014/main" id="{9FC1DF02-3B0C-478D-9A94-D0F168E10C33}"/>
              </a:ext>
            </a:extLst>
          </p:cNvPr>
          <p:cNvSpPr txBox="1"/>
          <p:nvPr/>
        </p:nvSpPr>
        <p:spPr>
          <a:xfrm>
            <a:off x="5287782" y="2435052"/>
            <a:ext cx="7455050" cy="2944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lumMod val="85000"/>
                  </a:schemeClr>
                </a:solidFill>
                <a:latin typeface="Proxima Nova"/>
              </a:rPr>
              <a:t>Remove time-consuming apps </a:t>
            </a:r>
          </a:p>
          <a:p>
            <a:pPr marL="285750" indent="-285750">
              <a:lnSpc>
                <a:spcPct val="150000"/>
              </a:lnSpc>
              <a:buFont typeface="Arial" panose="020B0604020202020204" pitchFamily="34" charset="0"/>
              <a:buChar char="•"/>
            </a:pPr>
            <a:r>
              <a:rPr lang="en-US" dirty="0">
                <a:solidFill>
                  <a:schemeClr val="bg1">
                    <a:lumMod val="85000"/>
                  </a:schemeClr>
                </a:solidFill>
                <a:latin typeface="Proxima Nova"/>
              </a:rPr>
              <a:t>Eliminate push notifications and alerts</a:t>
            </a:r>
          </a:p>
          <a:p>
            <a:pPr marL="285750" indent="-285750">
              <a:lnSpc>
                <a:spcPct val="150000"/>
              </a:lnSpc>
              <a:buFont typeface="Arial" panose="020B0604020202020204" pitchFamily="34" charset="0"/>
              <a:buChar char="•"/>
            </a:pPr>
            <a:r>
              <a:rPr lang="en-US" dirty="0">
                <a:solidFill>
                  <a:schemeClr val="bg1">
                    <a:lumMod val="85000"/>
                  </a:schemeClr>
                </a:solidFill>
                <a:latin typeface="Proxima Nova"/>
              </a:rPr>
              <a:t>Place some barriers around your phone use</a:t>
            </a:r>
          </a:p>
          <a:p>
            <a:pPr marL="285750" indent="-285750">
              <a:lnSpc>
                <a:spcPct val="150000"/>
              </a:lnSpc>
              <a:buFont typeface="Arial" panose="020B0604020202020204" pitchFamily="34" charset="0"/>
              <a:buChar char="•"/>
            </a:pPr>
            <a:r>
              <a:rPr lang="en-US" dirty="0">
                <a:solidFill>
                  <a:schemeClr val="bg1">
                    <a:lumMod val="85000"/>
                  </a:schemeClr>
                </a:solidFill>
                <a:latin typeface="Proxima Nova"/>
              </a:rPr>
              <a:t>Keep your phone out of sight</a:t>
            </a:r>
          </a:p>
          <a:p>
            <a:pPr marL="285750" indent="-285750">
              <a:lnSpc>
                <a:spcPct val="150000"/>
              </a:lnSpc>
              <a:buFont typeface="Arial" panose="020B0604020202020204" pitchFamily="34" charset="0"/>
              <a:buChar char="•"/>
            </a:pPr>
            <a:r>
              <a:rPr lang="en-US" dirty="0">
                <a:solidFill>
                  <a:schemeClr val="bg1">
                    <a:lumMod val="85000"/>
                  </a:schemeClr>
                </a:solidFill>
                <a:latin typeface="Proxima Nova"/>
              </a:rPr>
              <a:t>Develop hobbies that feed your soul</a:t>
            </a:r>
          </a:p>
          <a:p>
            <a:pPr marL="285750" indent="-285750">
              <a:lnSpc>
                <a:spcPct val="150000"/>
              </a:lnSpc>
              <a:buFont typeface="Arial" panose="020B0604020202020204" pitchFamily="34" charset="0"/>
              <a:buChar char="•"/>
            </a:pPr>
            <a:r>
              <a:rPr lang="en-US" dirty="0">
                <a:solidFill>
                  <a:schemeClr val="bg1">
                    <a:lumMod val="85000"/>
                  </a:schemeClr>
                </a:solidFill>
                <a:latin typeface="Proxima Nova"/>
              </a:rPr>
              <a:t>Adopt a growth mindset</a:t>
            </a:r>
          </a:p>
          <a:p>
            <a:pPr marL="285750" indent="-285750">
              <a:lnSpc>
                <a:spcPct val="150000"/>
              </a:lnSpc>
              <a:buFont typeface="Arial" panose="020B0604020202020204" pitchFamily="34" charset="0"/>
              <a:buChar char="•"/>
            </a:pPr>
            <a:r>
              <a:rPr lang="en-US" dirty="0">
                <a:solidFill>
                  <a:schemeClr val="bg1">
                    <a:lumMod val="85000"/>
                  </a:schemeClr>
                </a:solidFill>
                <a:latin typeface="Proxima Nova"/>
              </a:rPr>
              <a:t>Find an Accountability Partner</a:t>
            </a:r>
          </a:p>
        </p:txBody>
      </p:sp>
      <p:pic>
        <p:nvPicPr>
          <p:cNvPr id="6" name="Picture Placeholder 5" descr="Businessperson using a digital tablet in office">
            <a:extLst>
              <a:ext uri="{FF2B5EF4-FFF2-40B4-BE49-F238E27FC236}">
                <a16:creationId xmlns:a16="http://schemas.microsoft.com/office/drawing/2014/main" id="{8E2AE8E0-B74F-4299-A9B0-8C96EFF1DB9C}"/>
              </a:ext>
            </a:extLst>
          </p:cNvPr>
          <p:cNvPicPr>
            <a:picLocks noGrp="1" noChangeAspect="1"/>
          </p:cNvPicPr>
          <p:nvPr>
            <p:ph type="pic" sz="quarter" idx="12"/>
          </p:nvPr>
        </p:nvPicPr>
        <p:blipFill>
          <a:blip r:embed="rId4"/>
          <a:srcRect l="13303" r="13303"/>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erson holding umbrella and phone">
            <a:extLst>
              <a:ext uri="{FF2B5EF4-FFF2-40B4-BE49-F238E27FC236}">
                <a16:creationId xmlns:a16="http://schemas.microsoft.com/office/drawing/2014/main" id="{B6A4B204-D546-4C9B-AB6B-9E56E911C192}"/>
              </a:ext>
            </a:extLst>
          </p:cNvPr>
          <p:cNvPicPr>
            <a:picLocks noGrp="1" noChangeAspect="1"/>
          </p:cNvPicPr>
          <p:nvPr>
            <p:ph type="pic" sz="quarter" idx="16"/>
          </p:nvPr>
        </p:nvPicPr>
        <p:blipFill>
          <a:blip r:embed="rId3"/>
          <a:srcRect l="31963" r="31963"/>
          <a:stretch>
            <a:fillRect/>
          </a:stretch>
        </p:blipFill>
        <p:spPr/>
      </p:pic>
      <p:sp>
        <p:nvSpPr>
          <p:cNvPr id="3" name="Title 2">
            <a:extLst>
              <a:ext uri="{FF2B5EF4-FFF2-40B4-BE49-F238E27FC236}">
                <a16:creationId xmlns:a16="http://schemas.microsoft.com/office/drawing/2014/main" id="{2B721F7F-A794-4A4F-B082-653D4433FA6C}"/>
              </a:ext>
            </a:extLst>
          </p:cNvPr>
          <p:cNvSpPr>
            <a:spLocks noGrp="1"/>
          </p:cNvSpPr>
          <p:nvPr>
            <p:ph type="title"/>
          </p:nvPr>
        </p:nvSpPr>
        <p:spPr>
          <a:xfrm>
            <a:off x="4252920" y="410508"/>
            <a:ext cx="3686159" cy="822548"/>
          </a:xfrm>
        </p:spPr>
        <p:txBody>
          <a:bodyPr/>
          <a:lstStyle/>
          <a:p>
            <a:r>
              <a:rPr lang="en-US" dirty="0"/>
              <a:t>Summary</a:t>
            </a:r>
          </a:p>
        </p:txBody>
      </p:sp>
      <p:sp>
        <p:nvSpPr>
          <p:cNvPr id="4" name="Text Placeholder 3">
            <a:extLst>
              <a:ext uri="{FF2B5EF4-FFF2-40B4-BE49-F238E27FC236}">
                <a16:creationId xmlns:a16="http://schemas.microsoft.com/office/drawing/2014/main" id="{E5E586CC-DDC4-4F37-8330-0A0469AE0EB5}"/>
              </a:ext>
            </a:extLst>
          </p:cNvPr>
          <p:cNvSpPr>
            <a:spLocks noGrp="1"/>
          </p:cNvSpPr>
          <p:nvPr>
            <p:ph type="body" sz="quarter" idx="12"/>
          </p:nvPr>
        </p:nvSpPr>
        <p:spPr>
          <a:xfrm>
            <a:off x="4137746" y="1351352"/>
            <a:ext cx="4073594" cy="1829667"/>
          </a:xfrm>
        </p:spPr>
        <p:txBody>
          <a:bodyPr>
            <a:noAutofit/>
          </a:bodyPr>
          <a:lstStyle/>
          <a:p>
            <a:r>
              <a:rPr lang="en-US" b="0" i="0" dirty="0">
                <a:effectLst/>
                <a:latin typeface="Proxima Nova"/>
              </a:rPr>
              <a:t>When used as a collection of tools to improve work, health, parenting, and life, cell phones are wonderful and bring countless benefits. But when used mindlessly and unintentionally, they become a distraction from the things in life that matter most.</a:t>
            </a:r>
            <a:endParaRPr lang="en-US" dirty="0">
              <a:latin typeface="Proxima Nova"/>
            </a:endParaRPr>
          </a:p>
        </p:txBody>
      </p:sp>
      <p:sp>
        <p:nvSpPr>
          <p:cNvPr id="5" name="Text Placeholder 4">
            <a:extLst>
              <a:ext uri="{FF2B5EF4-FFF2-40B4-BE49-F238E27FC236}">
                <a16:creationId xmlns:a16="http://schemas.microsoft.com/office/drawing/2014/main" id="{A8DF3D26-4F54-4679-A15F-95C38F431B19}"/>
              </a:ext>
            </a:extLst>
          </p:cNvPr>
          <p:cNvSpPr>
            <a:spLocks noGrp="1"/>
          </p:cNvSpPr>
          <p:nvPr>
            <p:ph type="body" sz="quarter" idx="15"/>
          </p:nvPr>
        </p:nvSpPr>
        <p:spPr>
          <a:xfrm>
            <a:off x="4343187" y="3429000"/>
            <a:ext cx="3708399" cy="3068782"/>
          </a:xfrm>
        </p:spPr>
        <p:txBody>
          <a:bodyPr>
            <a:normAutofit fontScale="92500" lnSpcReduction="10000"/>
          </a:bodyPr>
          <a:lstStyle/>
          <a:p>
            <a:r>
              <a:rPr lang="en-US" sz="1800" b="0" i="0" dirty="0">
                <a:effectLst/>
                <a:latin typeface="Proxima Nova"/>
              </a:rPr>
              <a:t>Problematic cell phone use shares a lot of characteristics with behavioral addictions.</a:t>
            </a:r>
          </a:p>
          <a:p>
            <a:r>
              <a:rPr lang="en-US" sz="1800" b="0" dirty="0">
                <a:latin typeface="Proxima Nova"/>
              </a:rPr>
              <a:t>A</a:t>
            </a:r>
            <a:r>
              <a:rPr lang="en-US" sz="1800" b="0" i="0" dirty="0">
                <a:effectLst/>
                <a:latin typeface="Proxima Nova"/>
              </a:rPr>
              <a:t>dolescents are more likely to demonstrate addiction-like symptoms</a:t>
            </a:r>
            <a:r>
              <a:rPr lang="en-US" sz="1800" dirty="0">
                <a:latin typeface="Proxima Nova"/>
              </a:rPr>
              <a:t>.</a:t>
            </a:r>
          </a:p>
          <a:p>
            <a:r>
              <a:rPr lang="en-US" sz="1800" b="0" i="0" dirty="0">
                <a:effectLst/>
                <a:latin typeface="Proxima Nova"/>
              </a:rPr>
              <a:t>Changing how you operate your smartphone is a long, demanding process. </a:t>
            </a:r>
            <a:endParaRPr lang="en-US" sz="1800" dirty="0">
              <a:latin typeface="Proxima Nova"/>
            </a:endParaRPr>
          </a:p>
          <a:p>
            <a:r>
              <a:rPr lang="en-US" sz="1800" dirty="0">
                <a:latin typeface="Proxima Nova"/>
              </a:rPr>
              <a:t>It is important to become more mindful while using your smartphone.</a:t>
            </a:r>
          </a:p>
        </p:txBody>
      </p:sp>
      <p:pic>
        <p:nvPicPr>
          <p:cNvPr id="10" name="Picture Placeholder 9" descr="Person holding smartphone">
            <a:extLst>
              <a:ext uri="{FF2B5EF4-FFF2-40B4-BE49-F238E27FC236}">
                <a16:creationId xmlns:a16="http://schemas.microsoft.com/office/drawing/2014/main" id="{11A09D72-DE66-45DB-8A4E-BF0475D6FACE}"/>
              </a:ext>
            </a:extLst>
          </p:cNvPr>
          <p:cNvPicPr>
            <a:picLocks noGrp="1" noChangeAspect="1"/>
          </p:cNvPicPr>
          <p:nvPr>
            <p:ph type="pic" sz="quarter" idx="17"/>
          </p:nvPr>
        </p:nvPicPr>
        <p:blipFill>
          <a:blip r:embed="rId4"/>
          <a:srcRect l="31997" r="31997"/>
          <a:stretch>
            <a:fillRect/>
          </a:stretch>
        </p:blipFill>
        <p:spPr/>
      </p:pic>
    </p:spTree>
    <p:extLst>
      <p:ext uri="{BB962C8B-B14F-4D97-AF65-F5344CB8AC3E}">
        <p14:creationId xmlns:p14="http://schemas.microsoft.com/office/powerpoint/2010/main" val="440542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30A48-19E4-4980-8A1E-9170EC3BA96E}"/>
              </a:ext>
            </a:extLst>
          </p:cNvPr>
          <p:cNvSpPr>
            <a:spLocks noGrp="1"/>
          </p:cNvSpPr>
          <p:nvPr>
            <p:ph type="title"/>
          </p:nvPr>
        </p:nvSpPr>
        <p:spPr>
          <a:xfrm>
            <a:off x="323849" y="125943"/>
            <a:ext cx="4667251" cy="1227666"/>
          </a:xfrm>
        </p:spPr>
        <p:txBody>
          <a:bodyPr anchor="t">
            <a:normAutofit/>
          </a:bodyPr>
          <a:lstStyle/>
          <a:p>
            <a:r>
              <a:rPr lang="en-US" dirty="0">
                <a:solidFill>
                  <a:srgbClr val="0F3955"/>
                </a:solidFill>
              </a:rPr>
              <a:t>Sources</a:t>
            </a:r>
          </a:p>
        </p:txBody>
      </p:sp>
      <p:sp>
        <p:nvSpPr>
          <p:cNvPr id="15" name="TextBox 14">
            <a:extLst>
              <a:ext uri="{FF2B5EF4-FFF2-40B4-BE49-F238E27FC236}">
                <a16:creationId xmlns:a16="http://schemas.microsoft.com/office/drawing/2014/main" id="{CB4835C2-0A3F-48F2-9B08-632D23FFC0ED}"/>
              </a:ext>
            </a:extLst>
          </p:cNvPr>
          <p:cNvSpPr txBox="1"/>
          <p:nvPr/>
        </p:nvSpPr>
        <p:spPr>
          <a:xfrm>
            <a:off x="419100" y="1353609"/>
            <a:ext cx="9144000"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lumMod val="85000"/>
                  </a:schemeClr>
                </a:solidFill>
                <a:hlinkClick r:id="rId2">
                  <a:extLst>
                    <a:ext uri="{A12FA001-AC4F-418D-AE19-62706E023703}">
                      <ahyp:hlinkClr xmlns:ahyp="http://schemas.microsoft.com/office/drawing/2018/hyperlinkcolor" val="tx"/>
                    </a:ext>
                  </a:extLst>
                </a:hlinkClick>
              </a:rPr>
              <a:t>https://learnenglishteens.britishcouncil.org/magazine/science-technology/are-we-addicted-our-smartphones</a:t>
            </a:r>
            <a:endParaRPr lang="en-US" dirty="0">
              <a:solidFill>
                <a:schemeClr val="bg1">
                  <a:lumMod val="85000"/>
                </a:schemeClr>
              </a:solidFill>
            </a:endParaRPr>
          </a:p>
          <a:p>
            <a:pPr marL="285750" indent="-285750">
              <a:lnSpc>
                <a:spcPct val="150000"/>
              </a:lnSpc>
              <a:buFont typeface="Arial" panose="020B0604020202020204" pitchFamily="34" charset="0"/>
              <a:buChar char="•"/>
            </a:pPr>
            <a:r>
              <a:rPr lang="en-US" dirty="0">
                <a:solidFill>
                  <a:schemeClr val="bg1">
                    <a:lumMod val="85000"/>
                  </a:schemeClr>
                </a:solidFill>
                <a:hlinkClick r:id="rId3">
                  <a:extLst>
                    <a:ext uri="{A12FA001-AC4F-418D-AE19-62706E023703}">
                      <ahyp:hlinkClr xmlns:ahyp="http://schemas.microsoft.com/office/drawing/2018/hyperlinkcolor" val="tx"/>
                    </a:ext>
                  </a:extLst>
                </a:hlinkClick>
              </a:rPr>
              <a:t>https://www.healthline.com/health/mental-health/cell-phone-addiction</a:t>
            </a:r>
            <a:endParaRPr lang="en-US" dirty="0">
              <a:solidFill>
                <a:schemeClr val="bg1">
                  <a:lumMod val="85000"/>
                </a:schemeClr>
              </a:solidFill>
            </a:endParaRPr>
          </a:p>
          <a:p>
            <a:pPr marL="285750" indent="-285750">
              <a:lnSpc>
                <a:spcPct val="150000"/>
              </a:lnSpc>
              <a:buFont typeface="Arial" panose="020B0604020202020204" pitchFamily="34" charset="0"/>
              <a:buChar char="•"/>
            </a:pPr>
            <a:r>
              <a:rPr lang="en-US" dirty="0">
                <a:solidFill>
                  <a:schemeClr val="bg1">
                    <a:lumMod val="85000"/>
                  </a:schemeClr>
                </a:solidFill>
                <a:hlinkClick r:id="rId4">
                  <a:extLst>
                    <a:ext uri="{A12FA001-AC4F-418D-AE19-62706E023703}">
                      <ahyp:hlinkClr xmlns:ahyp="http://schemas.microsoft.com/office/drawing/2018/hyperlinkcolor" val="tx"/>
                    </a:ext>
                  </a:extLst>
                </a:hlinkClick>
              </a:rPr>
              <a:t>https://www.independent.co.uk/news/long_reads/smartphone-addiction-hypernatural-monitoring-technology-nomophobia-social-media-a8253191.html</a:t>
            </a:r>
            <a:endParaRPr lang="en-US" dirty="0">
              <a:solidFill>
                <a:schemeClr val="bg1">
                  <a:lumMod val="85000"/>
                </a:schemeClr>
              </a:solidFill>
            </a:endParaRPr>
          </a:p>
          <a:p>
            <a:pPr marL="285750" indent="-285750">
              <a:lnSpc>
                <a:spcPct val="150000"/>
              </a:lnSpc>
              <a:buFont typeface="Arial" panose="020B0604020202020204" pitchFamily="34" charset="0"/>
              <a:buChar char="•"/>
            </a:pPr>
            <a:r>
              <a:rPr lang="en-US" dirty="0">
                <a:solidFill>
                  <a:schemeClr val="bg1">
                    <a:lumMod val="85000"/>
                  </a:schemeClr>
                </a:solidFill>
                <a:hlinkClick r:id="rId5">
                  <a:extLst>
                    <a:ext uri="{A12FA001-AC4F-418D-AE19-62706E023703}">
                      <ahyp:hlinkClr xmlns:ahyp="http://schemas.microsoft.com/office/drawing/2018/hyperlinkcolor" val="tx"/>
                    </a:ext>
                  </a:extLst>
                </a:hlinkClick>
              </a:rPr>
              <a:t>https://www.theguardian.com/sbs-on-demand--are-you-addicted-to-technology/2021/apr/21/digital-dilemma-are-you-addicted-to-your-smartphone</a:t>
            </a:r>
            <a:endParaRPr lang="en-US" dirty="0">
              <a:solidFill>
                <a:schemeClr val="bg1">
                  <a:lumMod val="85000"/>
                </a:schemeClr>
              </a:solidFill>
            </a:endParaRPr>
          </a:p>
          <a:p>
            <a:pPr marL="285750" indent="-285750">
              <a:lnSpc>
                <a:spcPct val="150000"/>
              </a:lnSpc>
              <a:buFont typeface="Arial" panose="020B0604020202020204" pitchFamily="34" charset="0"/>
              <a:buChar char="•"/>
            </a:pPr>
            <a:r>
              <a:rPr lang="en-US" dirty="0">
                <a:solidFill>
                  <a:schemeClr val="bg1">
                    <a:lumMod val="85000"/>
                  </a:schemeClr>
                </a:solidFill>
                <a:hlinkClick r:id="rId6">
                  <a:extLst>
                    <a:ext uri="{A12FA001-AC4F-418D-AE19-62706E023703}">
                      <ahyp:hlinkClr xmlns:ahyp="http://schemas.microsoft.com/office/drawing/2018/hyperlinkcolor" val="tx"/>
                    </a:ext>
                  </a:extLst>
                </a:hlinkClick>
              </a:rPr>
              <a:t>https://universityurgent.care/blog/were-all-addicted-to-our-phones</a:t>
            </a:r>
            <a:endParaRPr lang="en-US" dirty="0">
              <a:solidFill>
                <a:schemeClr val="bg1">
                  <a:lumMod val="85000"/>
                </a:schemeClr>
              </a:solidFill>
            </a:endParaRPr>
          </a:p>
          <a:p>
            <a:pPr marL="285750" indent="-285750">
              <a:lnSpc>
                <a:spcPct val="150000"/>
              </a:lnSpc>
              <a:buFont typeface="Arial" panose="020B0604020202020204" pitchFamily="34" charset="0"/>
              <a:buChar char="•"/>
            </a:pPr>
            <a:r>
              <a:rPr lang="en-US" dirty="0">
                <a:solidFill>
                  <a:schemeClr val="bg1">
                    <a:lumMod val="85000"/>
                  </a:schemeClr>
                </a:solidFill>
                <a:hlinkClick r:id="rId7">
                  <a:extLst>
                    <a:ext uri="{A12FA001-AC4F-418D-AE19-62706E023703}">
                      <ahyp:hlinkClr xmlns:ahyp="http://schemas.microsoft.com/office/drawing/2018/hyperlinkcolor" val="tx"/>
                    </a:ext>
                  </a:extLst>
                </a:hlinkClick>
              </a:rPr>
              <a:t>https://theconversation.com/3-reasons-why-we-are-addicted-to-smartphones-84041</a:t>
            </a:r>
            <a:endParaRPr lang="en-US" dirty="0">
              <a:solidFill>
                <a:schemeClr val="bg1">
                  <a:lumMod val="85000"/>
                </a:schemeClr>
              </a:solidFill>
            </a:endParaRPr>
          </a:p>
        </p:txBody>
      </p:sp>
      <p:pic>
        <p:nvPicPr>
          <p:cNvPr id="17" name="Graphic 16" descr="Badge 1 with solid fill">
            <a:extLst>
              <a:ext uri="{FF2B5EF4-FFF2-40B4-BE49-F238E27FC236}">
                <a16:creationId xmlns:a16="http://schemas.microsoft.com/office/drawing/2014/main" id="{54D1BAC1-F8E5-49AA-917B-E290E68CAE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42073" y="5645726"/>
            <a:ext cx="914400" cy="914400"/>
          </a:xfrm>
          <a:prstGeom prst="rect">
            <a:avLst/>
          </a:prstGeom>
        </p:spPr>
      </p:pic>
    </p:spTree>
    <p:extLst>
      <p:ext uri="{BB962C8B-B14F-4D97-AF65-F5344CB8AC3E}">
        <p14:creationId xmlns:p14="http://schemas.microsoft.com/office/powerpoint/2010/main" val="430921378"/>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326</TotalTime>
  <Words>1643</Words>
  <Application>Microsoft Office PowerPoint</Application>
  <PresentationFormat>Widescreen</PresentationFormat>
  <Paragraphs>113</Paragraphs>
  <Slides>10</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vt:i4>
      </vt:variant>
    </vt:vector>
  </HeadingPairs>
  <TitlesOfParts>
    <vt:vector size="24" baseType="lpstr">
      <vt:lpstr>Arial</vt:lpstr>
      <vt:lpstr>Calibri</vt:lpstr>
      <vt:lpstr>Calibri Light</vt:lpstr>
      <vt:lpstr>Constantia</vt:lpstr>
      <vt:lpstr>Corbel</vt:lpstr>
      <vt:lpstr>Guardian Text Sans Web</vt:lpstr>
      <vt:lpstr>Helvetica Light</vt:lpstr>
      <vt:lpstr>Indy Serif</vt:lpstr>
      <vt:lpstr>Libre Baskerville</vt:lpstr>
      <vt:lpstr>Open Sans</vt:lpstr>
      <vt:lpstr>poppins</vt:lpstr>
      <vt:lpstr>Proxima Nova</vt:lpstr>
      <vt:lpstr>Raleway</vt:lpstr>
      <vt:lpstr>Office Theme</vt:lpstr>
      <vt:lpstr>How to refrain from using a smartphone?</vt:lpstr>
      <vt:lpstr>Agenda </vt:lpstr>
      <vt:lpstr>Addiction is a strong word</vt:lpstr>
      <vt:lpstr>Smartphone Addiction Symptoms</vt:lpstr>
      <vt:lpstr>What’s The Harm?</vt:lpstr>
      <vt:lpstr>Why is it so addictive?</vt:lpstr>
      <vt:lpstr>How to fight the addiction?</vt:lpstr>
      <vt:lpstr>Summary</vt:lpstr>
      <vt:lpstr>Sources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refrain from using a smartphone?</dc:title>
  <dc:creator>Pronckutė,Edita E.</dc:creator>
  <cp:lastModifiedBy>Pronckutė,Edita E.</cp:lastModifiedBy>
  <cp:revision>37</cp:revision>
  <dcterms:created xsi:type="dcterms:W3CDTF">2021-05-28T09:59:11Z</dcterms:created>
  <dcterms:modified xsi:type="dcterms:W3CDTF">2021-05-31T09:50:52Z</dcterms:modified>
</cp:coreProperties>
</file>